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01" r:id="rId2"/>
    <p:sldId id="360" r:id="rId3"/>
    <p:sldId id="395" r:id="rId4"/>
    <p:sldId id="381" r:id="rId5"/>
    <p:sldId id="313" r:id="rId6"/>
    <p:sldId id="340" r:id="rId7"/>
    <p:sldId id="383" r:id="rId8"/>
    <p:sldId id="384" r:id="rId9"/>
    <p:sldId id="385" r:id="rId10"/>
    <p:sldId id="386" r:id="rId11"/>
    <p:sldId id="387" r:id="rId12"/>
    <p:sldId id="388" r:id="rId13"/>
    <p:sldId id="389" r:id="rId14"/>
    <p:sldId id="409" r:id="rId15"/>
    <p:sldId id="414" r:id="rId16"/>
    <p:sldId id="410" r:id="rId17"/>
    <p:sldId id="390" r:id="rId18"/>
    <p:sldId id="391" r:id="rId19"/>
    <p:sldId id="393" r:id="rId20"/>
    <p:sldId id="392" r:id="rId21"/>
    <p:sldId id="394" r:id="rId22"/>
    <p:sldId id="407" r:id="rId23"/>
    <p:sldId id="408" r:id="rId24"/>
    <p:sldId id="382" r:id="rId25"/>
    <p:sldId id="398" r:id="rId26"/>
    <p:sldId id="399" r:id="rId27"/>
    <p:sldId id="396" r:id="rId28"/>
    <p:sldId id="406" r:id="rId29"/>
    <p:sldId id="404" r:id="rId30"/>
    <p:sldId id="401" r:id="rId31"/>
    <p:sldId id="402" r:id="rId32"/>
    <p:sldId id="412" r:id="rId33"/>
    <p:sldId id="403" r:id="rId34"/>
    <p:sldId id="405" r:id="rId35"/>
    <p:sldId id="411" r:id="rId36"/>
    <p:sldId id="413" r:id="rId37"/>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FF00"/>
    <a:srgbClr val="FF9300"/>
    <a:srgbClr val="3B6FC9"/>
    <a:srgbClr val="4A91A1"/>
    <a:srgbClr val="FFB4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762"/>
  </p:normalViewPr>
  <p:slideViewPr>
    <p:cSldViewPr snapToGrid="0">
      <p:cViewPr varScale="1">
        <p:scale>
          <a:sx n="121" d="100"/>
          <a:sy n="121" d="100"/>
        </p:scale>
        <p:origin x="89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endParaRPr lang="es-ES"/>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endParaRPr lang="es-ES"/>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endParaRPr lang="es-ES"/>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youtu.be/5GvBPtlb-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png"/><Relationship Id="rId9"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141391-F360-2B44-85DB-E9ABD9A4C0E6}"/>
              </a:ext>
            </a:extLst>
          </p:cNvPr>
          <p:cNvSpPr txBox="1"/>
          <p:nvPr/>
        </p:nvSpPr>
        <p:spPr>
          <a:xfrm>
            <a:off x="0" y="3020552"/>
            <a:ext cx="9144000" cy="461665"/>
          </a:xfrm>
          <a:prstGeom prst="rect">
            <a:avLst/>
          </a:prstGeom>
          <a:noFill/>
        </p:spPr>
        <p:txBody>
          <a:bodyPr wrap="square" rtlCol="0">
            <a:spAutoFit/>
          </a:bodyPr>
          <a:lstStyle/>
          <a:p>
            <a:pPr algn="ctr"/>
            <a:r>
              <a:rPr lang="en-US" sz="2400" b="1" dirty="0">
                <a:solidFill>
                  <a:srgbClr val="FFFFFF"/>
                </a:solidFill>
                <a:latin typeface="Trebuchet MS"/>
                <a:cs typeface="Trebuchet MS"/>
              </a:rPr>
              <a:t>Facial Analysis</a:t>
            </a:r>
          </a:p>
        </p:txBody>
      </p:sp>
      <p:sp>
        <p:nvSpPr>
          <p:cNvPr id="12" name="Rectangle 11">
            <a:extLst>
              <a:ext uri="{FF2B5EF4-FFF2-40B4-BE49-F238E27FC236}">
                <a16:creationId xmlns:a16="http://schemas.microsoft.com/office/drawing/2014/main" id="{64910104-5AB8-BB44-8A9A-A30A93743C1D}"/>
              </a:ext>
            </a:extLst>
          </p:cNvPr>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2710122" y="1690179"/>
            <a:ext cx="3690433"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Tree>
    <p:extLst>
      <p:ext uri="{BB962C8B-B14F-4D97-AF65-F5344CB8AC3E}">
        <p14:creationId xmlns:p14="http://schemas.microsoft.com/office/powerpoint/2010/main" val="2624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Gender Recognition</a:t>
            </a:r>
          </a:p>
        </p:txBody>
      </p:sp>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4783874" y="5096112"/>
            <a:ext cx="2659702" cy="923330"/>
          </a:xfrm>
          <a:prstGeom prst="rect">
            <a:avLst/>
          </a:prstGeom>
          <a:noFill/>
        </p:spPr>
        <p:txBody>
          <a:bodyPr wrap="none" rtlCol="0">
            <a:spAutoFit/>
          </a:bodyPr>
          <a:lstStyle/>
          <a:p>
            <a:r>
              <a:rPr lang="en-US" dirty="0"/>
              <a:t>Dataset: </a:t>
            </a:r>
          </a:p>
          <a:p>
            <a:r>
              <a:rPr lang="en-US" dirty="0"/>
              <a:t>Female and Male Faces</a:t>
            </a:r>
          </a:p>
          <a:p>
            <a:r>
              <a:rPr lang="en-US" dirty="0"/>
              <a:t>2-Class Problem</a:t>
            </a:r>
          </a:p>
        </p:txBody>
      </p:sp>
      <p:pic>
        <p:nvPicPr>
          <p:cNvPr id="3" name="Picture 2">
            <a:extLst>
              <a:ext uri="{FF2B5EF4-FFF2-40B4-BE49-F238E27FC236}">
                <a16:creationId xmlns:a16="http://schemas.microsoft.com/office/drawing/2014/main" id="{D0304E76-8265-FC48-A20D-7A7A544EA298}"/>
              </a:ext>
            </a:extLst>
          </p:cNvPr>
          <p:cNvPicPr>
            <a:picLocks noChangeAspect="1"/>
          </p:cNvPicPr>
          <p:nvPr/>
        </p:nvPicPr>
        <p:blipFill>
          <a:blip r:embed="rId2"/>
          <a:stretch>
            <a:fillRect/>
          </a:stretch>
        </p:blipFill>
        <p:spPr>
          <a:xfrm>
            <a:off x="588227" y="1817649"/>
            <a:ext cx="4117613" cy="4099312"/>
          </a:xfrm>
          <a:prstGeom prst="rect">
            <a:avLst/>
          </a:prstGeom>
        </p:spPr>
      </p:pic>
    </p:spTree>
    <p:extLst>
      <p:ext uri="{BB962C8B-B14F-4D97-AF65-F5344CB8AC3E}">
        <p14:creationId xmlns:p14="http://schemas.microsoft.com/office/powerpoint/2010/main" val="1460146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Gender Recognition</a:t>
            </a:r>
          </a:p>
        </p:txBody>
      </p:sp>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2"/>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9" cy="923330"/>
          </a:xfrm>
          <a:prstGeom prst="rect">
            <a:avLst/>
          </a:prstGeom>
          <a:noFill/>
        </p:spPr>
        <p:txBody>
          <a:bodyPr wrap="none" rtlCol="0">
            <a:spAutoFit/>
          </a:bodyPr>
          <a:lstStyle/>
          <a:p>
            <a:pPr algn="ctr"/>
            <a:r>
              <a:rPr lang="en-US" dirty="0"/>
              <a:t>Output</a:t>
            </a:r>
          </a:p>
          <a:p>
            <a:pPr algn="ctr"/>
            <a:r>
              <a:rPr lang="en-US" dirty="0"/>
              <a:t>2-element</a:t>
            </a:r>
          </a:p>
          <a:p>
            <a:pPr algn="ctr"/>
            <a:r>
              <a:rPr lang="en-US" dirty="0"/>
              <a:t>vector</a:t>
            </a:r>
          </a:p>
        </p:txBody>
      </p:sp>
      <p:graphicFrame>
        <p:nvGraphicFramePr>
          <p:cNvPr id="4" name="Table 3">
            <a:extLst>
              <a:ext uri="{FF2B5EF4-FFF2-40B4-BE49-F238E27FC236}">
                <a16:creationId xmlns:a16="http://schemas.microsoft.com/office/drawing/2014/main" id="{E75C2CD0-93E9-E740-9532-5EC97EB29A88}"/>
              </a:ext>
            </a:extLst>
          </p:cNvPr>
          <p:cNvGraphicFramePr>
            <a:graphicFrameLocks noGrp="1"/>
          </p:cNvGraphicFramePr>
          <p:nvPr>
            <p:extLst>
              <p:ext uri="{D42A27DB-BD31-4B8C-83A1-F6EECF244321}">
                <p14:modId xmlns:p14="http://schemas.microsoft.com/office/powerpoint/2010/main" val="4052338010"/>
              </p:ext>
            </p:extLst>
          </p:nvPr>
        </p:nvGraphicFramePr>
        <p:xfrm>
          <a:off x="4460488" y="5366834"/>
          <a:ext cx="2539292" cy="741680"/>
        </p:xfrm>
        <a:graphic>
          <a:graphicData uri="http://schemas.openxmlformats.org/drawingml/2006/table">
            <a:tbl>
              <a:tblPr firstRow="1" bandRow="1">
                <a:tableStyleId>{5C22544A-7EE6-4342-B048-85BDC9FD1C3A}</a:tableStyleId>
              </a:tblPr>
              <a:tblGrid>
                <a:gridCol w="1269646">
                  <a:extLst>
                    <a:ext uri="{9D8B030D-6E8A-4147-A177-3AD203B41FA5}">
                      <a16:colId xmlns:a16="http://schemas.microsoft.com/office/drawing/2014/main" val="3882262648"/>
                    </a:ext>
                  </a:extLst>
                </a:gridCol>
                <a:gridCol w="1269646">
                  <a:extLst>
                    <a:ext uri="{9D8B030D-6E8A-4147-A177-3AD203B41FA5}">
                      <a16:colId xmlns:a16="http://schemas.microsoft.com/office/drawing/2014/main" val="3438321647"/>
                    </a:ext>
                  </a:extLst>
                </a:gridCol>
              </a:tblGrid>
              <a:tr h="370840">
                <a:tc>
                  <a:txBody>
                    <a:bodyPr/>
                    <a:lstStyle/>
                    <a:p>
                      <a:pPr algn="ctr"/>
                      <a:r>
                        <a:rPr lang="en-US" dirty="0">
                          <a:solidFill>
                            <a:schemeClr val="tx2"/>
                          </a:solidFill>
                        </a:rPr>
                        <a:t>Male</a:t>
                      </a:r>
                    </a:p>
                  </a:txBody>
                  <a:tcPr/>
                </a:tc>
                <a:tc>
                  <a:txBody>
                    <a:bodyPr/>
                    <a:lstStyle/>
                    <a:p>
                      <a:pPr algn="ctr"/>
                      <a:r>
                        <a:rPr lang="en-US" dirty="0">
                          <a:solidFill>
                            <a:schemeClr val="tx2"/>
                          </a:solidFill>
                        </a:rPr>
                        <a:t>Female</a:t>
                      </a:r>
                    </a:p>
                  </a:txBody>
                  <a:tcPr/>
                </a:tc>
                <a:extLst>
                  <a:ext uri="{0D108BD9-81ED-4DB2-BD59-A6C34878D82A}">
                    <a16:rowId xmlns:a16="http://schemas.microsoft.com/office/drawing/2014/main" val="418654320"/>
                  </a:ext>
                </a:extLst>
              </a:tr>
              <a:tr h="370840">
                <a:tc>
                  <a:txBody>
                    <a:bodyPr/>
                    <a:lstStyle/>
                    <a:p>
                      <a:pPr algn="ctr"/>
                      <a:r>
                        <a:rPr lang="en-US" dirty="0"/>
                        <a:t>0.74</a:t>
                      </a:r>
                    </a:p>
                  </a:txBody>
                  <a:tcPr/>
                </a:tc>
                <a:tc>
                  <a:txBody>
                    <a:bodyPr/>
                    <a:lstStyle/>
                    <a:p>
                      <a:pPr algn="ctr"/>
                      <a:r>
                        <a:rPr lang="en-US" dirty="0"/>
                        <a:t>0.26</a:t>
                      </a:r>
                    </a:p>
                  </a:txBody>
                  <a:tcPr/>
                </a:tc>
                <a:extLst>
                  <a:ext uri="{0D108BD9-81ED-4DB2-BD59-A6C34878D82A}">
                    <a16:rowId xmlns:a16="http://schemas.microsoft.com/office/drawing/2014/main" val="3039307931"/>
                  </a:ext>
                </a:extLst>
              </a:tr>
            </a:tbl>
          </a:graphicData>
        </a:graphic>
      </p:graphicFrame>
      <p:cxnSp>
        <p:nvCxnSpPr>
          <p:cNvPr id="9" name="Straight Arrow Connector 8">
            <a:extLst>
              <a:ext uri="{FF2B5EF4-FFF2-40B4-BE49-F238E27FC236}">
                <a16:creationId xmlns:a16="http://schemas.microsoft.com/office/drawing/2014/main" id="{978CD256-C64F-5D44-917F-9A3E1628B023}"/>
              </a:ext>
            </a:extLst>
          </p:cNvPr>
          <p:cNvCxnSpPr/>
          <p:nvPr/>
        </p:nvCxnSpPr>
        <p:spPr>
          <a:xfrm flipH="1">
            <a:off x="5731727" y="3869473"/>
            <a:ext cx="2364058" cy="124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800342F-C996-6D47-A6E5-EDCF10B59E30}"/>
              </a:ext>
            </a:extLst>
          </p:cNvPr>
          <p:cNvPicPr>
            <a:picLocks noChangeAspect="1"/>
          </p:cNvPicPr>
          <p:nvPr/>
        </p:nvPicPr>
        <p:blipFill>
          <a:blip r:embed="rId3"/>
          <a:stretch>
            <a:fillRect/>
          </a:stretch>
        </p:blipFill>
        <p:spPr>
          <a:xfrm>
            <a:off x="8080762" y="4086457"/>
            <a:ext cx="672945" cy="303719"/>
          </a:xfrm>
          <a:prstGeom prst="rect">
            <a:avLst/>
          </a:prstGeom>
        </p:spPr>
      </p:pic>
      <p:pic>
        <p:nvPicPr>
          <p:cNvPr id="11" name="Picture 10">
            <a:extLst>
              <a:ext uri="{FF2B5EF4-FFF2-40B4-BE49-F238E27FC236}">
                <a16:creationId xmlns:a16="http://schemas.microsoft.com/office/drawing/2014/main" id="{6EE77625-8E59-F946-A453-E79F48D7FA91}"/>
              </a:ext>
            </a:extLst>
          </p:cNvPr>
          <p:cNvPicPr>
            <a:picLocks noChangeAspect="1"/>
          </p:cNvPicPr>
          <p:nvPr/>
        </p:nvPicPr>
        <p:blipFill>
          <a:blip r:embed="rId4"/>
          <a:stretch>
            <a:fillRect/>
          </a:stretch>
        </p:blipFill>
        <p:spPr>
          <a:xfrm>
            <a:off x="733193" y="2007220"/>
            <a:ext cx="2634475" cy="2622766"/>
          </a:xfrm>
          <a:prstGeom prst="rect">
            <a:avLst/>
          </a:prstGeom>
        </p:spPr>
      </p:pic>
    </p:spTree>
    <p:extLst>
      <p:ext uri="{BB962C8B-B14F-4D97-AF65-F5344CB8AC3E}">
        <p14:creationId xmlns:p14="http://schemas.microsoft.com/office/powerpoint/2010/main" val="346580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Age Recognition</a:t>
            </a:r>
          </a:p>
        </p:txBody>
      </p:sp>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6980664" y="4716966"/>
            <a:ext cx="1736373" cy="646331"/>
          </a:xfrm>
          <a:prstGeom prst="rect">
            <a:avLst/>
          </a:prstGeom>
          <a:noFill/>
        </p:spPr>
        <p:txBody>
          <a:bodyPr wrap="none" rtlCol="0">
            <a:spAutoFit/>
          </a:bodyPr>
          <a:lstStyle/>
          <a:p>
            <a:r>
              <a:rPr lang="en-US" dirty="0"/>
              <a:t>Dataset: </a:t>
            </a:r>
          </a:p>
          <a:p>
            <a:r>
              <a:rPr lang="en-US" dirty="0"/>
              <a:t>Faces with age</a:t>
            </a:r>
          </a:p>
        </p:txBody>
      </p:sp>
      <p:pic>
        <p:nvPicPr>
          <p:cNvPr id="6" name="Picture 5">
            <a:extLst>
              <a:ext uri="{FF2B5EF4-FFF2-40B4-BE49-F238E27FC236}">
                <a16:creationId xmlns:a16="http://schemas.microsoft.com/office/drawing/2014/main" id="{6F649C76-804E-5D43-AC24-A0A9A26BF7F2}"/>
              </a:ext>
            </a:extLst>
          </p:cNvPr>
          <p:cNvPicPr>
            <a:picLocks noChangeAspect="1"/>
          </p:cNvPicPr>
          <p:nvPr/>
        </p:nvPicPr>
        <p:blipFill>
          <a:blip r:embed="rId2"/>
          <a:stretch>
            <a:fillRect/>
          </a:stretch>
        </p:blipFill>
        <p:spPr>
          <a:xfrm>
            <a:off x="200412" y="1293541"/>
            <a:ext cx="6760117" cy="4088626"/>
          </a:xfrm>
          <a:prstGeom prst="rect">
            <a:avLst/>
          </a:prstGeom>
        </p:spPr>
      </p:pic>
      <p:sp>
        <p:nvSpPr>
          <p:cNvPr id="7" name="TextBox 6">
            <a:extLst>
              <a:ext uri="{FF2B5EF4-FFF2-40B4-BE49-F238E27FC236}">
                <a16:creationId xmlns:a16="http://schemas.microsoft.com/office/drawing/2014/main" id="{8B2A1843-3EF0-744B-91AA-89BDCD2067A5}"/>
              </a:ext>
            </a:extLst>
          </p:cNvPr>
          <p:cNvSpPr txBox="1"/>
          <p:nvPr/>
        </p:nvSpPr>
        <p:spPr>
          <a:xfrm>
            <a:off x="732264" y="5627649"/>
            <a:ext cx="7487947" cy="923330"/>
          </a:xfrm>
          <a:prstGeom prst="rect">
            <a:avLst/>
          </a:prstGeom>
          <a:noFill/>
        </p:spPr>
        <p:txBody>
          <a:bodyPr wrap="none" rtlCol="0">
            <a:spAutoFit/>
          </a:bodyPr>
          <a:lstStyle/>
          <a:p>
            <a:r>
              <a:rPr lang="en-US" dirty="0"/>
              <a:t>Two approaches: </a:t>
            </a:r>
          </a:p>
          <a:p>
            <a:pPr marL="285750" indent="-285750">
              <a:buFont typeface="Arial" panose="020B0604020202020204" pitchFamily="34" charset="0"/>
              <a:buChar char="•"/>
            </a:pPr>
            <a:r>
              <a:rPr lang="en-US" dirty="0"/>
              <a:t>Output is a class (class 1: from 0 to 2 years, class 1: from 3 to 8, </a:t>
            </a:r>
            <a:r>
              <a:rPr lang="en-US" dirty="0" err="1"/>
              <a:t>etc</a:t>
            </a:r>
            <a:r>
              <a:rPr lang="en-US" dirty="0"/>
              <a:t>)</a:t>
            </a:r>
          </a:p>
          <a:p>
            <a:pPr marL="285750" indent="-285750">
              <a:buFont typeface="Arial" panose="020B0604020202020204" pitchFamily="34" charset="0"/>
              <a:buChar char="•"/>
            </a:pPr>
            <a:r>
              <a:rPr lang="en-US" dirty="0"/>
              <a:t>Output is a scalar (age of the person) </a:t>
            </a:r>
          </a:p>
        </p:txBody>
      </p:sp>
    </p:spTree>
    <p:extLst>
      <p:ext uri="{BB962C8B-B14F-4D97-AF65-F5344CB8AC3E}">
        <p14:creationId xmlns:p14="http://schemas.microsoft.com/office/powerpoint/2010/main" val="71722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Age Recognition</a:t>
            </a:r>
          </a:p>
        </p:txBody>
      </p:sp>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2"/>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8" cy="1200329"/>
          </a:xfrm>
          <a:prstGeom prst="rect">
            <a:avLst/>
          </a:prstGeom>
          <a:noFill/>
        </p:spPr>
        <p:txBody>
          <a:bodyPr wrap="none" rtlCol="0">
            <a:spAutoFit/>
          </a:bodyPr>
          <a:lstStyle/>
          <a:p>
            <a:pPr algn="ctr"/>
            <a:r>
              <a:rPr lang="en-US" dirty="0"/>
              <a:t>Output</a:t>
            </a:r>
          </a:p>
          <a:p>
            <a:pPr algn="ctr"/>
            <a:r>
              <a:rPr lang="en-US" dirty="0"/>
              <a:t>n-element</a:t>
            </a:r>
          </a:p>
          <a:p>
            <a:pPr algn="ctr"/>
            <a:r>
              <a:rPr lang="en-US" dirty="0"/>
              <a:t>Vector or</a:t>
            </a:r>
          </a:p>
          <a:p>
            <a:pPr algn="ctr"/>
            <a:r>
              <a:rPr lang="en-US" dirty="0"/>
              <a:t>scalar</a:t>
            </a:r>
          </a:p>
        </p:txBody>
      </p:sp>
      <p:pic>
        <p:nvPicPr>
          <p:cNvPr id="12" name="Picture 11">
            <a:extLst>
              <a:ext uri="{FF2B5EF4-FFF2-40B4-BE49-F238E27FC236}">
                <a16:creationId xmlns:a16="http://schemas.microsoft.com/office/drawing/2014/main" id="{A889B3AA-8D59-C34F-84BF-48D62D31B91E}"/>
              </a:ext>
            </a:extLst>
          </p:cNvPr>
          <p:cNvPicPr>
            <a:picLocks noChangeAspect="1"/>
          </p:cNvPicPr>
          <p:nvPr/>
        </p:nvPicPr>
        <p:blipFill rotWithShape="1">
          <a:blip r:embed="rId3"/>
          <a:srcRect l="10891" t="10636"/>
          <a:stretch/>
        </p:blipFill>
        <p:spPr>
          <a:xfrm>
            <a:off x="189570" y="2274849"/>
            <a:ext cx="3401187" cy="2062976"/>
          </a:xfrm>
          <a:prstGeom prst="rect">
            <a:avLst/>
          </a:prstGeom>
        </p:spPr>
      </p:pic>
    </p:spTree>
    <p:extLst>
      <p:ext uri="{BB962C8B-B14F-4D97-AF65-F5344CB8AC3E}">
        <p14:creationId xmlns:p14="http://schemas.microsoft.com/office/powerpoint/2010/main" val="349302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AD97-6774-5144-B4DD-EC7CC44FEB0B}"/>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BD8BD3F7-9B06-CE4F-852A-EC2561E3A66A}"/>
              </a:ext>
            </a:extLst>
          </p:cNvPr>
          <p:cNvPicPr>
            <a:picLocks/>
          </p:cNvPicPr>
          <p:nvPr/>
        </p:nvPicPr>
        <p:blipFill>
          <a:blip r:embed="rId2"/>
          <a:stretch>
            <a:fillRect/>
          </a:stretch>
        </p:blipFill>
        <p:spPr>
          <a:xfrm>
            <a:off x="914187" y="3983464"/>
            <a:ext cx="2059200" cy="2059200"/>
          </a:xfrm>
          <a:prstGeom prst="rect">
            <a:avLst/>
          </a:prstGeom>
        </p:spPr>
      </p:pic>
      <p:pic>
        <p:nvPicPr>
          <p:cNvPr id="6" name="Picture 5">
            <a:extLst>
              <a:ext uri="{FF2B5EF4-FFF2-40B4-BE49-F238E27FC236}">
                <a16:creationId xmlns:a16="http://schemas.microsoft.com/office/drawing/2014/main" id="{E5EB9E25-F531-4E4C-BCA5-BCBB15D93FEE}"/>
              </a:ext>
            </a:extLst>
          </p:cNvPr>
          <p:cNvPicPr>
            <a:picLocks noChangeAspect="1"/>
          </p:cNvPicPr>
          <p:nvPr/>
        </p:nvPicPr>
        <p:blipFill>
          <a:blip r:embed="rId3"/>
          <a:stretch>
            <a:fillRect/>
          </a:stretch>
        </p:blipFill>
        <p:spPr>
          <a:xfrm>
            <a:off x="927233" y="1321442"/>
            <a:ext cx="2057400" cy="2057400"/>
          </a:xfrm>
          <a:prstGeom prst="rect">
            <a:avLst/>
          </a:prstGeom>
        </p:spPr>
      </p:pic>
      <p:graphicFrame>
        <p:nvGraphicFramePr>
          <p:cNvPr id="7" name="Table 6">
            <a:extLst>
              <a:ext uri="{FF2B5EF4-FFF2-40B4-BE49-F238E27FC236}">
                <a16:creationId xmlns:a16="http://schemas.microsoft.com/office/drawing/2014/main" id="{B218943B-F1A0-0043-B061-0C02F5DB5C8A}"/>
              </a:ext>
            </a:extLst>
          </p:cNvPr>
          <p:cNvGraphicFramePr>
            <a:graphicFrameLocks noGrp="1"/>
          </p:cNvGraphicFramePr>
          <p:nvPr>
            <p:extLst>
              <p:ext uri="{D42A27DB-BD31-4B8C-83A1-F6EECF244321}">
                <p14:modId xmlns:p14="http://schemas.microsoft.com/office/powerpoint/2010/main" val="502709021"/>
              </p:ext>
            </p:extLst>
          </p:nvPr>
        </p:nvGraphicFramePr>
        <p:xfrm>
          <a:off x="3048000" y="2016558"/>
          <a:ext cx="6096000" cy="741680"/>
        </p:xfrm>
        <a:graphic>
          <a:graphicData uri="http://schemas.openxmlformats.org/drawingml/2006/table">
            <a:tbl>
              <a:tblPr firstRow="1" bandRow="1">
                <a:tableStyleId>{21E4AEA4-8DFA-4A89-87EB-49C32662AFE0}</a:tableStyleId>
              </a:tblPr>
              <a:tblGrid>
                <a:gridCol w="681681">
                  <a:extLst>
                    <a:ext uri="{9D8B030D-6E8A-4147-A177-3AD203B41FA5}">
                      <a16:colId xmlns:a16="http://schemas.microsoft.com/office/drawing/2014/main" val="95635920"/>
                    </a:ext>
                  </a:extLst>
                </a:gridCol>
                <a:gridCol w="537519">
                  <a:extLst>
                    <a:ext uri="{9D8B030D-6E8A-4147-A177-3AD203B41FA5}">
                      <a16:colId xmlns:a16="http://schemas.microsoft.com/office/drawing/2014/main" val="802034316"/>
                    </a:ext>
                  </a:extLst>
                </a:gridCol>
                <a:gridCol w="639462">
                  <a:extLst>
                    <a:ext uri="{9D8B030D-6E8A-4147-A177-3AD203B41FA5}">
                      <a16:colId xmlns:a16="http://schemas.microsoft.com/office/drawing/2014/main" val="2866500033"/>
                    </a:ext>
                  </a:extLst>
                </a:gridCol>
                <a:gridCol w="695068">
                  <a:extLst>
                    <a:ext uri="{9D8B030D-6E8A-4147-A177-3AD203B41FA5}">
                      <a16:colId xmlns:a16="http://schemas.microsoft.com/office/drawing/2014/main" val="3359354249"/>
                    </a:ext>
                  </a:extLst>
                </a:gridCol>
                <a:gridCol w="657997">
                  <a:extLst>
                    <a:ext uri="{9D8B030D-6E8A-4147-A177-3AD203B41FA5}">
                      <a16:colId xmlns:a16="http://schemas.microsoft.com/office/drawing/2014/main" val="1476085262"/>
                    </a:ext>
                  </a:extLst>
                </a:gridCol>
                <a:gridCol w="630195">
                  <a:extLst>
                    <a:ext uri="{9D8B030D-6E8A-4147-A177-3AD203B41FA5}">
                      <a16:colId xmlns:a16="http://schemas.microsoft.com/office/drawing/2014/main" val="1071778419"/>
                    </a:ext>
                  </a:extLst>
                </a:gridCol>
                <a:gridCol w="685800">
                  <a:extLst>
                    <a:ext uri="{9D8B030D-6E8A-4147-A177-3AD203B41FA5}">
                      <a16:colId xmlns:a16="http://schemas.microsoft.com/office/drawing/2014/main" val="4131945905"/>
                    </a:ext>
                  </a:extLst>
                </a:gridCol>
                <a:gridCol w="890945">
                  <a:extLst>
                    <a:ext uri="{9D8B030D-6E8A-4147-A177-3AD203B41FA5}">
                      <a16:colId xmlns:a16="http://schemas.microsoft.com/office/drawing/2014/main" val="1200494938"/>
                    </a:ext>
                  </a:extLst>
                </a:gridCol>
                <a:gridCol w="677333">
                  <a:extLst>
                    <a:ext uri="{9D8B030D-6E8A-4147-A177-3AD203B41FA5}">
                      <a16:colId xmlns:a16="http://schemas.microsoft.com/office/drawing/2014/main" val="1303359699"/>
                    </a:ext>
                  </a:extLst>
                </a:gridCol>
              </a:tblGrid>
              <a:tr h="370840">
                <a:tc>
                  <a:txBody>
                    <a:bodyPr/>
                    <a:lstStyle/>
                    <a:p>
                      <a:pPr algn="ctr"/>
                      <a:r>
                        <a:rPr lang="en-US" sz="1000" dirty="0"/>
                        <a:t>Gender</a:t>
                      </a:r>
                    </a:p>
                  </a:txBody>
                  <a:tcPr/>
                </a:tc>
                <a:tc>
                  <a:txBody>
                    <a:bodyPr/>
                    <a:lstStyle/>
                    <a:p>
                      <a:pPr algn="ctr"/>
                      <a:r>
                        <a:rPr lang="en-US" sz="1000" dirty="0"/>
                        <a:t>Age</a:t>
                      </a:r>
                    </a:p>
                  </a:txBody>
                  <a:tcPr/>
                </a:tc>
                <a:tc>
                  <a:txBody>
                    <a:bodyPr/>
                    <a:lstStyle/>
                    <a:p>
                      <a:pPr algn="ctr"/>
                      <a:r>
                        <a:rPr lang="en-US" sz="1000" dirty="0"/>
                        <a:t>Angry</a:t>
                      </a:r>
                    </a:p>
                  </a:txBody>
                  <a:tcPr/>
                </a:tc>
                <a:tc>
                  <a:txBody>
                    <a:bodyPr/>
                    <a:lstStyle/>
                    <a:p>
                      <a:pPr algn="ctr"/>
                      <a:r>
                        <a:rPr lang="en-US" sz="1000" dirty="0"/>
                        <a:t>Disgust</a:t>
                      </a:r>
                    </a:p>
                  </a:txBody>
                  <a:tcPr/>
                </a:tc>
                <a:tc>
                  <a:txBody>
                    <a:bodyPr/>
                    <a:lstStyle/>
                    <a:p>
                      <a:pPr algn="ctr"/>
                      <a:r>
                        <a:rPr lang="en-US" sz="1000" dirty="0"/>
                        <a:t>Scared</a:t>
                      </a:r>
                    </a:p>
                  </a:txBody>
                  <a:tcPr/>
                </a:tc>
                <a:tc>
                  <a:txBody>
                    <a:bodyPr/>
                    <a:lstStyle/>
                    <a:p>
                      <a:pPr algn="ctr"/>
                      <a:r>
                        <a:rPr lang="en-US" sz="1000" dirty="0"/>
                        <a:t>Happy</a:t>
                      </a:r>
                    </a:p>
                  </a:txBody>
                  <a:tcPr/>
                </a:tc>
                <a:tc>
                  <a:txBody>
                    <a:bodyPr/>
                    <a:lstStyle/>
                    <a:p>
                      <a:pPr algn="ctr"/>
                      <a:r>
                        <a:rPr lang="en-US" sz="1000" dirty="0"/>
                        <a:t>Sad</a:t>
                      </a:r>
                    </a:p>
                  </a:txBody>
                  <a:tcPr/>
                </a:tc>
                <a:tc>
                  <a:txBody>
                    <a:bodyPr/>
                    <a:lstStyle/>
                    <a:p>
                      <a:pPr algn="ctr"/>
                      <a:r>
                        <a:rPr lang="en-US" sz="1000" dirty="0"/>
                        <a:t>Surprised</a:t>
                      </a:r>
                    </a:p>
                  </a:txBody>
                  <a:tcPr/>
                </a:tc>
                <a:tc>
                  <a:txBody>
                    <a:bodyPr/>
                    <a:lstStyle/>
                    <a:p>
                      <a:pPr algn="ctr"/>
                      <a:r>
                        <a:rPr lang="en-US" sz="1000" dirty="0"/>
                        <a:t>Neutral</a:t>
                      </a:r>
                    </a:p>
                  </a:txBody>
                  <a:tcPr/>
                </a:tc>
                <a:extLst>
                  <a:ext uri="{0D108BD9-81ED-4DB2-BD59-A6C34878D82A}">
                    <a16:rowId xmlns:a16="http://schemas.microsoft.com/office/drawing/2014/main" val="834513472"/>
                  </a:ext>
                </a:extLst>
              </a:tr>
              <a:tr h="370840">
                <a:tc>
                  <a:txBody>
                    <a:bodyPr/>
                    <a:lstStyle/>
                    <a:p>
                      <a:pPr algn="ctr"/>
                      <a:r>
                        <a:rPr lang="en-US" sz="1000" noProof="0" dirty="0"/>
                        <a:t>0.82</a:t>
                      </a:r>
                    </a:p>
                  </a:txBody>
                  <a:tcPr/>
                </a:tc>
                <a:tc>
                  <a:txBody>
                    <a:bodyPr/>
                    <a:lstStyle/>
                    <a:p>
                      <a:pPr algn="ctr"/>
                      <a:r>
                        <a:rPr lang="en-US" sz="1000" dirty="0"/>
                        <a:t>58.5</a:t>
                      </a:r>
                    </a:p>
                  </a:txBody>
                  <a:tcPr/>
                </a:tc>
                <a:tc>
                  <a:txBody>
                    <a:bodyPr/>
                    <a:lstStyle/>
                    <a:p>
                      <a:pPr algn="ctr"/>
                      <a:r>
                        <a:rPr lang="en-US" sz="1000" dirty="0"/>
                        <a:t>0.0174</a:t>
                      </a:r>
                    </a:p>
                  </a:txBody>
                  <a:tcPr/>
                </a:tc>
                <a:tc>
                  <a:txBody>
                    <a:bodyPr/>
                    <a:lstStyle/>
                    <a:p>
                      <a:pPr algn="ctr"/>
                      <a:r>
                        <a:rPr lang="en-US" sz="1000" dirty="0"/>
                        <a:t>0.0005</a:t>
                      </a:r>
                    </a:p>
                  </a:txBody>
                  <a:tcPr/>
                </a:tc>
                <a:tc>
                  <a:txBody>
                    <a:bodyPr/>
                    <a:lstStyle/>
                    <a:p>
                      <a:pPr algn="ctr"/>
                      <a:r>
                        <a:rPr lang="en-US" sz="1000" dirty="0"/>
                        <a:t>0.0045</a:t>
                      </a:r>
                    </a:p>
                  </a:txBody>
                  <a:tcPr/>
                </a:tc>
                <a:tc>
                  <a:txBody>
                    <a:bodyPr/>
                    <a:lstStyle/>
                    <a:p>
                      <a:pPr algn="ctr"/>
                      <a:r>
                        <a:rPr lang="en-US" sz="1000" dirty="0"/>
                        <a:t>0.8540</a:t>
                      </a:r>
                    </a:p>
                  </a:txBody>
                  <a:tcPr/>
                </a:tc>
                <a:tc>
                  <a:txBody>
                    <a:bodyPr/>
                    <a:lstStyle/>
                    <a:p>
                      <a:pPr algn="ctr"/>
                      <a:r>
                        <a:rPr lang="en-US" sz="1000" dirty="0"/>
                        <a:t>0.0692</a:t>
                      </a:r>
                    </a:p>
                  </a:txBody>
                  <a:tcPr/>
                </a:tc>
                <a:tc>
                  <a:txBody>
                    <a:bodyPr/>
                    <a:lstStyle/>
                    <a:p>
                      <a:pPr algn="ctr"/>
                      <a:r>
                        <a:rPr lang="en-US" sz="1000" dirty="0"/>
                        <a:t>0.0011</a:t>
                      </a:r>
                    </a:p>
                  </a:txBody>
                  <a:tcPr/>
                </a:tc>
                <a:tc>
                  <a:txBody>
                    <a:bodyPr/>
                    <a:lstStyle/>
                    <a:p>
                      <a:pPr algn="ctr"/>
                      <a:r>
                        <a:rPr lang="en-US" sz="1000" dirty="0"/>
                        <a:t>0.0532</a:t>
                      </a:r>
                    </a:p>
                  </a:txBody>
                  <a:tcPr/>
                </a:tc>
                <a:extLst>
                  <a:ext uri="{0D108BD9-81ED-4DB2-BD59-A6C34878D82A}">
                    <a16:rowId xmlns:a16="http://schemas.microsoft.com/office/drawing/2014/main" val="2455808799"/>
                  </a:ext>
                </a:extLst>
              </a:tr>
            </a:tbl>
          </a:graphicData>
        </a:graphic>
      </p:graphicFrame>
      <p:graphicFrame>
        <p:nvGraphicFramePr>
          <p:cNvPr id="8" name="Table 7">
            <a:extLst>
              <a:ext uri="{FF2B5EF4-FFF2-40B4-BE49-F238E27FC236}">
                <a16:creationId xmlns:a16="http://schemas.microsoft.com/office/drawing/2014/main" id="{B49B9309-7A78-DA49-94F7-C5085ED22908}"/>
              </a:ext>
            </a:extLst>
          </p:cNvPr>
          <p:cNvGraphicFramePr>
            <a:graphicFrameLocks noGrp="1"/>
          </p:cNvGraphicFramePr>
          <p:nvPr>
            <p:extLst>
              <p:ext uri="{D42A27DB-BD31-4B8C-83A1-F6EECF244321}">
                <p14:modId xmlns:p14="http://schemas.microsoft.com/office/powerpoint/2010/main" val="3697809802"/>
              </p:ext>
            </p:extLst>
          </p:nvPr>
        </p:nvGraphicFramePr>
        <p:xfrm>
          <a:off x="3090279" y="4556226"/>
          <a:ext cx="6053721" cy="741680"/>
        </p:xfrm>
        <a:graphic>
          <a:graphicData uri="http://schemas.openxmlformats.org/drawingml/2006/table">
            <a:tbl>
              <a:tblPr firstRow="1" bandRow="1">
                <a:tableStyleId>{21E4AEA4-8DFA-4A89-87EB-49C32662AFE0}</a:tableStyleId>
              </a:tblPr>
              <a:tblGrid>
                <a:gridCol w="676953">
                  <a:extLst>
                    <a:ext uri="{9D8B030D-6E8A-4147-A177-3AD203B41FA5}">
                      <a16:colId xmlns:a16="http://schemas.microsoft.com/office/drawing/2014/main" val="95635920"/>
                    </a:ext>
                  </a:extLst>
                </a:gridCol>
                <a:gridCol w="533792">
                  <a:extLst>
                    <a:ext uri="{9D8B030D-6E8A-4147-A177-3AD203B41FA5}">
                      <a16:colId xmlns:a16="http://schemas.microsoft.com/office/drawing/2014/main" val="802034316"/>
                    </a:ext>
                  </a:extLst>
                </a:gridCol>
                <a:gridCol w="635027">
                  <a:extLst>
                    <a:ext uri="{9D8B030D-6E8A-4147-A177-3AD203B41FA5}">
                      <a16:colId xmlns:a16="http://schemas.microsoft.com/office/drawing/2014/main" val="2866500033"/>
                    </a:ext>
                  </a:extLst>
                </a:gridCol>
                <a:gridCol w="690247">
                  <a:extLst>
                    <a:ext uri="{9D8B030D-6E8A-4147-A177-3AD203B41FA5}">
                      <a16:colId xmlns:a16="http://schemas.microsoft.com/office/drawing/2014/main" val="3359354249"/>
                    </a:ext>
                  </a:extLst>
                </a:gridCol>
                <a:gridCol w="653434">
                  <a:extLst>
                    <a:ext uri="{9D8B030D-6E8A-4147-A177-3AD203B41FA5}">
                      <a16:colId xmlns:a16="http://schemas.microsoft.com/office/drawing/2014/main" val="1476085262"/>
                    </a:ext>
                  </a:extLst>
                </a:gridCol>
                <a:gridCol w="625823">
                  <a:extLst>
                    <a:ext uri="{9D8B030D-6E8A-4147-A177-3AD203B41FA5}">
                      <a16:colId xmlns:a16="http://schemas.microsoft.com/office/drawing/2014/main" val="1071778419"/>
                    </a:ext>
                  </a:extLst>
                </a:gridCol>
                <a:gridCol w="681044">
                  <a:extLst>
                    <a:ext uri="{9D8B030D-6E8A-4147-A177-3AD203B41FA5}">
                      <a16:colId xmlns:a16="http://schemas.microsoft.com/office/drawing/2014/main" val="4131945905"/>
                    </a:ext>
                  </a:extLst>
                </a:gridCol>
                <a:gridCol w="884765">
                  <a:extLst>
                    <a:ext uri="{9D8B030D-6E8A-4147-A177-3AD203B41FA5}">
                      <a16:colId xmlns:a16="http://schemas.microsoft.com/office/drawing/2014/main" val="1200494938"/>
                    </a:ext>
                  </a:extLst>
                </a:gridCol>
                <a:gridCol w="672636">
                  <a:extLst>
                    <a:ext uri="{9D8B030D-6E8A-4147-A177-3AD203B41FA5}">
                      <a16:colId xmlns:a16="http://schemas.microsoft.com/office/drawing/2014/main" val="1303359699"/>
                    </a:ext>
                  </a:extLst>
                </a:gridCol>
              </a:tblGrid>
              <a:tr h="370840">
                <a:tc>
                  <a:txBody>
                    <a:bodyPr/>
                    <a:lstStyle/>
                    <a:p>
                      <a:pPr algn="ctr"/>
                      <a:r>
                        <a:rPr lang="en-US" sz="1000" dirty="0"/>
                        <a:t>Gender</a:t>
                      </a:r>
                    </a:p>
                  </a:txBody>
                  <a:tcPr/>
                </a:tc>
                <a:tc>
                  <a:txBody>
                    <a:bodyPr/>
                    <a:lstStyle/>
                    <a:p>
                      <a:pPr algn="ctr"/>
                      <a:r>
                        <a:rPr lang="en-US" sz="1000" dirty="0"/>
                        <a:t>Age</a:t>
                      </a:r>
                    </a:p>
                  </a:txBody>
                  <a:tcPr/>
                </a:tc>
                <a:tc>
                  <a:txBody>
                    <a:bodyPr/>
                    <a:lstStyle/>
                    <a:p>
                      <a:pPr algn="ctr"/>
                      <a:r>
                        <a:rPr lang="en-US" sz="1000" dirty="0"/>
                        <a:t>Angry</a:t>
                      </a:r>
                    </a:p>
                  </a:txBody>
                  <a:tcPr/>
                </a:tc>
                <a:tc>
                  <a:txBody>
                    <a:bodyPr/>
                    <a:lstStyle/>
                    <a:p>
                      <a:pPr algn="ctr"/>
                      <a:r>
                        <a:rPr lang="en-US" sz="1000" dirty="0"/>
                        <a:t>Disgust</a:t>
                      </a:r>
                    </a:p>
                  </a:txBody>
                  <a:tcPr/>
                </a:tc>
                <a:tc>
                  <a:txBody>
                    <a:bodyPr/>
                    <a:lstStyle/>
                    <a:p>
                      <a:pPr algn="ctr"/>
                      <a:r>
                        <a:rPr lang="en-US" sz="1000" dirty="0"/>
                        <a:t>Scared</a:t>
                      </a:r>
                    </a:p>
                  </a:txBody>
                  <a:tcPr/>
                </a:tc>
                <a:tc>
                  <a:txBody>
                    <a:bodyPr/>
                    <a:lstStyle/>
                    <a:p>
                      <a:pPr algn="ctr"/>
                      <a:r>
                        <a:rPr lang="en-US" sz="1000" dirty="0"/>
                        <a:t>Happy</a:t>
                      </a:r>
                    </a:p>
                  </a:txBody>
                  <a:tcPr/>
                </a:tc>
                <a:tc>
                  <a:txBody>
                    <a:bodyPr/>
                    <a:lstStyle/>
                    <a:p>
                      <a:pPr algn="ctr"/>
                      <a:r>
                        <a:rPr lang="en-US" sz="1000" dirty="0"/>
                        <a:t>Sad</a:t>
                      </a:r>
                    </a:p>
                  </a:txBody>
                  <a:tcPr/>
                </a:tc>
                <a:tc>
                  <a:txBody>
                    <a:bodyPr/>
                    <a:lstStyle/>
                    <a:p>
                      <a:pPr algn="ctr"/>
                      <a:r>
                        <a:rPr lang="en-US" sz="1000" dirty="0"/>
                        <a:t>Surprised</a:t>
                      </a:r>
                    </a:p>
                  </a:txBody>
                  <a:tcPr/>
                </a:tc>
                <a:tc>
                  <a:txBody>
                    <a:bodyPr/>
                    <a:lstStyle/>
                    <a:p>
                      <a:pPr algn="ctr"/>
                      <a:r>
                        <a:rPr lang="en-US" sz="1000" dirty="0"/>
                        <a:t>Neutral</a:t>
                      </a:r>
                    </a:p>
                  </a:txBody>
                  <a:tcPr/>
                </a:tc>
                <a:extLst>
                  <a:ext uri="{0D108BD9-81ED-4DB2-BD59-A6C34878D82A}">
                    <a16:rowId xmlns:a16="http://schemas.microsoft.com/office/drawing/2014/main" val="834513472"/>
                  </a:ext>
                </a:extLst>
              </a:tr>
              <a:tr h="370840">
                <a:tc>
                  <a:txBody>
                    <a:bodyPr/>
                    <a:lstStyle/>
                    <a:p>
                      <a:pPr algn="ctr"/>
                      <a:r>
                        <a:rPr lang="en-US" sz="1000" noProof="0" dirty="0"/>
                        <a:t>0.04</a:t>
                      </a:r>
                    </a:p>
                  </a:txBody>
                  <a:tcPr/>
                </a:tc>
                <a:tc>
                  <a:txBody>
                    <a:bodyPr/>
                    <a:lstStyle/>
                    <a:p>
                      <a:pPr algn="ctr"/>
                      <a:r>
                        <a:rPr lang="en-US" sz="1000" dirty="0"/>
                        <a:t>59.9</a:t>
                      </a:r>
                    </a:p>
                  </a:txBody>
                  <a:tcPr/>
                </a:tc>
                <a:tc>
                  <a:txBody>
                    <a:bodyPr/>
                    <a:lstStyle/>
                    <a:p>
                      <a:pPr algn="ctr"/>
                      <a:r>
                        <a:rPr lang="en-US" sz="1000" dirty="0"/>
                        <a:t>0.0012</a:t>
                      </a:r>
                    </a:p>
                  </a:txBody>
                  <a:tcPr/>
                </a:tc>
                <a:tc>
                  <a:txBody>
                    <a:bodyPr/>
                    <a:lstStyle/>
                    <a:p>
                      <a:pPr algn="ctr"/>
                      <a:r>
                        <a:rPr lang="en-US" sz="1000" dirty="0"/>
                        <a:t>0.0001</a:t>
                      </a:r>
                    </a:p>
                  </a:txBody>
                  <a:tcPr/>
                </a:tc>
                <a:tc>
                  <a:txBody>
                    <a:bodyPr/>
                    <a:lstStyle/>
                    <a:p>
                      <a:pPr algn="ctr"/>
                      <a:r>
                        <a:rPr lang="en-US" sz="1000" dirty="0"/>
                        <a:t>0.0014</a:t>
                      </a:r>
                    </a:p>
                  </a:txBody>
                  <a:tcPr/>
                </a:tc>
                <a:tc>
                  <a:txBody>
                    <a:bodyPr/>
                    <a:lstStyle/>
                    <a:p>
                      <a:pPr algn="ctr"/>
                      <a:r>
                        <a:rPr lang="en-US" sz="1000" dirty="0"/>
                        <a:t>0.9371</a:t>
                      </a:r>
                    </a:p>
                  </a:txBody>
                  <a:tcPr/>
                </a:tc>
                <a:tc>
                  <a:txBody>
                    <a:bodyPr/>
                    <a:lstStyle/>
                    <a:p>
                      <a:pPr algn="ctr"/>
                      <a:r>
                        <a:rPr lang="en-US" sz="1000" dirty="0"/>
                        <a:t>0.0109</a:t>
                      </a:r>
                    </a:p>
                  </a:txBody>
                  <a:tcPr/>
                </a:tc>
                <a:tc>
                  <a:txBody>
                    <a:bodyPr/>
                    <a:lstStyle/>
                    <a:p>
                      <a:pPr algn="ctr"/>
                      <a:r>
                        <a:rPr lang="en-US" sz="1000" dirty="0"/>
                        <a:t>0.0001</a:t>
                      </a:r>
                    </a:p>
                  </a:txBody>
                  <a:tcPr/>
                </a:tc>
                <a:tc>
                  <a:txBody>
                    <a:bodyPr/>
                    <a:lstStyle/>
                    <a:p>
                      <a:pPr algn="ctr"/>
                      <a:r>
                        <a:rPr lang="en-US" sz="1000" dirty="0"/>
                        <a:t>0.0491</a:t>
                      </a:r>
                    </a:p>
                  </a:txBody>
                  <a:tcPr/>
                </a:tc>
                <a:extLst>
                  <a:ext uri="{0D108BD9-81ED-4DB2-BD59-A6C34878D82A}">
                    <a16:rowId xmlns:a16="http://schemas.microsoft.com/office/drawing/2014/main" val="2455808799"/>
                  </a:ext>
                </a:extLst>
              </a:tr>
            </a:tbl>
          </a:graphicData>
        </a:graphic>
      </p:graphicFrame>
    </p:spTree>
    <p:extLst>
      <p:ext uri="{BB962C8B-B14F-4D97-AF65-F5344CB8AC3E}">
        <p14:creationId xmlns:p14="http://schemas.microsoft.com/office/powerpoint/2010/main" val="226041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AD97-6774-5144-B4DD-EC7CC44FEB0B}"/>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0E875F2C-A9C6-0A4F-973B-D13583ABC85D}"/>
              </a:ext>
            </a:extLst>
          </p:cNvPr>
          <p:cNvPicPr>
            <a:picLocks noChangeAspect="1"/>
          </p:cNvPicPr>
          <p:nvPr/>
        </p:nvPicPr>
        <p:blipFill>
          <a:blip r:embed="rId2"/>
          <a:stretch>
            <a:fillRect/>
          </a:stretch>
        </p:blipFill>
        <p:spPr>
          <a:xfrm>
            <a:off x="0" y="1430511"/>
            <a:ext cx="9144000" cy="4911378"/>
          </a:xfrm>
          <a:prstGeom prst="rect">
            <a:avLst/>
          </a:prstGeom>
        </p:spPr>
      </p:pic>
    </p:spTree>
    <p:extLst>
      <p:ext uri="{BB962C8B-B14F-4D97-AF65-F5344CB8AC3E}">
        <p14:creationId xmlns:p14="http://schemas.microsoft.com/office/powerpoint/2010/main" val="352287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5C7FEF-B828-A64B-BDB2-FE0CED2D6891}"/>
              </a:ext>
            </a:extLst>
          </p:cNvPr>
          <p:cNvPicPr>
            <a:picLocks noChangeAspect="1"/>
          </p:cNvPicPr>
          <p:nvPr/>
        </p:nvPicPr>
        <p:blipFill>
          <a:blip r:embed="rId2"/>
          <a:stretch>
            <a:fillRect/>
          </a:stretch>
        </p:blipFill>
        <p:spPr>
          <a:xfrm>
            <a:off x="946734" y="1887096"/>
            <a:ext cx="7428022" cy="1699221"/>
          </a:xfrm>
          <a:prstGeom prst="rect">
            <a:avLst/>
          </a:prstGeom>
        </p:spPr>
      </p:pic>
      <p:pic>
        <p:nvPicPr>
          <p:cNvPr id="7" name="Picture 6">
            <a:extLst>
              <a:ext uri="{FF2B5EF4-FFF2-40B4-BE49-F238E27FC236}">
                <a16:creationId xmlns:a16="http://schemas.microsoft.com/office/drawing/2014/main" id="{F70A8350-2760-C84A-9AD2-6252225A0FB2}"/>
              </a:ext>
            </a:extLst>
          </p:cNvPr>
          <p:cNvPicPr>
            <a:picLocks noChangeAspect="1"/>
          </p:cNvPicPr>
          <p:nvPr/>
        </p:nvPicPr>
        <p:blipFill>
          <a:blip r:embed="rId3"/>
          <a:stretch>
            <a:fillRect/>
          </a:stretch>
        </p:blipFill>
        <p:spPr>
          <a:xfrm>
            <a:off x="937736" y="3514284"/>
            <a:ext cx="7447441" cy="1699220"/>
          </a:xfrm>
          <a:prstGeom prst="rect">
            <a:avLst/>
          </a:prstGeom>
        </p:spPr>
      </p:pic>
      <p:pic>
        <p:nvPicPr>
          <p:cNvPr id="8" name="Picture 7">
            <a:extLst>
              <a:ext uri="{FF2B5EF4-FFF2-40B4-BE49-F238E27FC236}">
                <a16:creationId xmlns:a16="http://schemas.microsoft.com/office/drawing/2014/main" id="{16F77D77-3175-6140-B405-DA40E1E6CE8F}"/>
              </a:ext>
            </a:extLst>
          </p:cNvPr>
          <p:cNvPicPr>
            <a:picLocks noChangeAspect="1"/>
          </p:cNvPicPr>
          <p:nvPr/>
        </p:nvPicPr>
        <p:blipFill>
          <a:blip r:embed="rId4"/>
          <a:stretch>
            <a:fillRect/>
          </a:stretch>
        </p:blipFill>
        <p:spPr>
          <a:xfrm>
            <a:off x="967554" y="5148383"/>
            <a:ext cx="7408602" cy="1679800"/>
          </a:xfrm>
          <a:prstGeom prst="rect">
            <a:avLst/>
          </a:prstGeom>
        </p:spPr>
      </p:pic>
      <p:pic>
        <p:nvPicPr>
          <p:cNvPr id="9" name="Picture 8">
            <a:extLst>
              <a:ext uri="{FF2B5EF4-FFF2-40B4-BE49-F238E27FC236}">
                <a16:creationId xmlns:a16="http://schemas.microsoft.com/office/drawing/2014/main" id="{F2DD88F2-E489-1B48-AE3F-B2D6717632E6}"/>
              </a:ext>
            </a:extLst>
          </p:cNvPr>
          <p:cNvPicPr>
            <a:picLocks noChangeAspect="1"/>
          </p:cNvPicPr>
          <p:nvPr/>
        </p:nvPicPr>
        <p:blipFill>
          <a:blip r:embed="rId5"/>
          <a:stretch>
            <a:fillRect/>
          </a:stretch>
        </p:blipFill>
        <p:spPr>
          <a:xfrm>
            <a:off x="937737" y="280589"/>
            <a:ext cx="7418312" cy="1679801"/>
          </a:xfrm>
          <a:prstGeom prst="rect">
            <a:avLst/>
          </a:prstGeom>
        </p:spPr>
      </p:pic>
    </p:spTree>
    <p:extLst>
      <p:ext uri="{BB962C8B-B14F-4D97-AF65-F5344CB8AC3E}">
        <p14:creationId xmlns:p14="http://schemas.microsoft.com/office/powerpoint/2010/main" val="111555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Pose Estimation</a:t>
            </a:r>
          </a:p>
        </p:txBody>
      </p:sp>
      <p:pic>
        <p:nvPicPr>
          <p:cNvPr id="4" name="Picture 3">
            <a:extLst>
              <a:ext uri="{FF2B5EF4-FFF2-40B4-BE49-F238E27FC236}">
                <a16:creationId xmlns:a16="http://schemas.microsoft.com/office/drawing/2014/main" id="{924EC20D-2989-4545-93E7-AD1452463CC9}"/>
              </a:ext>
            </a:extLst>
          </p:cNvPr>
          <p:cNvPicPr>
            <a:picLocks noChangeAspect="1"/>
          </p:cNvPicPr>
          <p:nvPr/>
        </p:nvPicPr>
        <p:blipFill>
          <a:blip r:embed="rId2"/>
          <a:stretch>
            <a:fillRect/>
          </a:stretch>
        </p:blipFill>
        <p:spPr>
          <a:xfrm>
            <a:off x="552699" y="1831316"/>
            <a:ext cx="4298081" cy="4313005"/>
          </a:xfrm>
          <a:prstGeom prst="rect">
            <a:avLst/>
          </a:prstGeom>
        </p:spPr>
      </p:pic>
      <p:pic>
        <p:nvPicPr>
          <p:cNvPr id="8" name="Picture 7">
            <a:extLst>
              <a:ext uri="{FF2B5EF4-FFF2-40B4-BE49-F238E27FC236}">
                <a16:creationId xmlns:a16="http://schemas.microsoft.com/office/drawing/2014/main" id="{83CCFF98-2AD2-EE4A-BEF6-A896BB40E521}"/>
              </a:ext>
            </a:extLst>
          </p:cNvPr>
          <p:cNvPicPr>
            <a:picLocks noChangeAspect="1"/>
          </p:cNvPicPr>
          <p:nvPr/>
        </p:nvPicPr>
        <p:blipFill>
          <a:blip r:embed="rId3"/>
          <a:stretch>
            <a:fillRect/>
          </a:stretch>
        </p:blipFill>
        <p:spPr>
          <a:xfrm>
            <a:off x="5735444" y="1903761"/>
            <a:ext cx="2133600" cy="2336800"/>
          </a:xfrm>
          <a:prstGeom prst="rect">
            <a:avLst/>
          </a:prstGeom>
        </p:spPr>
      </p:pic>
      <p:sp>
        <p:nvSpPr>
          <p:cNvPr id="9" name="TextBox 8">
            <a:extLst>
              <a:ext uri="{FF2B5EF4-FFF2-40B4-BE49-F238E27FC236}">
                <a16:creationId xmlns:a16="http://schemas.microsoft.com/office/drawing/2014/main" id="{ECFF5CA9-CB15-A343-AE9C-11D3C5B8BC62}"/>
              </a:ext>
            </a:extLst>
          </p:cNvPr>
          <p:cNvSpPr txBox="1"/>
          <p:nvPr/>
        </p:nvSpPr>
        <p:spPr>
          <a:xfrm>
            <a:off x="5664820" y="4962293"/>
            <a:ext cx="2318263" cy="923330"/>
          </a:xfrm>
          <a:prstGeom prst="rect">
            <a:avLst/>
          </a:prstGeom>
          <a:noFill/>
        </p:spPr>
        <p:txBody>
          <a:bodyPr wrap="none" rtlCol="0">
            <a:spAutoFit/>
          </a:bodyPr>
          <a:lstStyle/>
          <a:p>
            <a:r>
              <a:rPr lang="en-US" dirty="0">
                <a:solidFill>
                  <a:srgbClr val="00FF00"/>
                </a:solidFill>
              </a:rPr>
              <a:t>Yaw</a:t>
            </a:r>
            <a:r>
              <a:rPr lang="en-US" dirty="0"/>
              <a:t>: 	‘say no’</a:t>
            </a:r>
          </a:p>
          <a:p>
            <a:r>
              <a:rPr lang="en-US" dirty="0">
                <a:solidFill>
                  <a:srgbClr val="FF0000"/>
                </a:solidFill>
              </a:rPr>
              <a:t>Pitch</a:t>
            </a:r>
            <a:r>
              <a:rPr lang="en-US" dirty="0"/>
              <a:t>:	‘say yes’</a:t>
            </a:r>
          </a:p>
          <a:p>
            <a:r>
              <a:rPr lang="en-US" dirty="0">
                <a:solidFill>
                  <a:srgbClr val="0000FF"/>
                </a:solidFill>
              </a:rPr>
              <a:t>Roll</a:t>
            </a:r>
            <a:r>
              <a:rPr lang="en-US" dirty="0"/>
              <a:t>:	‘say maybe’</a:t>
            </a:r>
          </a:p>
        </p:txBody>
      </p:sp>
    </p:spTree>
    <p:extLst>
      <p:ext uri="{BB962C8B-B14F-4D97-AF65-F5344CB8AC3E}">
        <p14:creationId xmlns:p14="http://schemas.microsoft.com/office/powerpoint/2010/main" val="14143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09F3-D3A1-BC4C-B652-2787E21EB347}"/>
              </a:ext>
            </a:extLst>
          </p:cNvPr>
          <p:cNvSpPr>
            <a:spLocks noGrp="1"/>
          </p:cNvSpPr>
          <p:nvPr>
            <p:ph type="title"/>
          </p:nvPr>
        </p:nvSpPr>
        <p:spPr/>
        <p:txBody>
          <a:bodyPr/>
          <a:lstStyle/>
          <a:p>
            <a:r>
              <a:rPr lang="en-US" dirty="0"/>
              <a:t>Landmarks</a:t>
            </a:r>
          </a:p>
        </p:txBody>
      </p:sp>
      <p:pic>
        <p:nvPicPr>
          <p:cNvPr id="4" name="Picture 3">
            <a:extLst>
              <a:ext uri="{FF2B5EF4-FFF2-40B4-BE49-F238E27FC236}">
                <a16:creationId xmlns:a16="http://schemas.microsoft.com/office/drawing/2014/main" id="{B3BD984F-40B1-5E45-9E66-EA321E1E9F99}"/>
              </a:ext>
            </a:extLst>
          </p:cNvPr>
          <p:cNvPicPr>
            <a:picLocks noChangeAspect="1"/>
          </p:cNvPicPr>
          <p:nvPr/>
        </p:nvPicPr>
        <p:blipFill>
          <a:blip r:embed="rId2"/>
          <a:stretch>
            <a:fillRect/>
          </a:stretch>
        </p:blipFill>
        <p:spPr>
          <a:xfrm>
            <a:off x="1705982" y="1362152"/>
            <a:ext cx="5397500" cy="5092700"/>
          </a:xfrm>
          <a:prstGeom prst="rect">
            <a:avLst/>
          </a:prstGeom>
        </p:spPr>
      </p:pic>
    </p:spTree>
    <p:extLst>
      <p:ext uri="{BB962C8B-B14F-4D97-AF65-F5344CB8AC3E}">
        <p14:creationId xmlns:p14="http://schemas.microsoft.com/office/powerpoint/2010/main" val="202499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09F3-D3A1-BC4C-B652-2787E21EB347}"/>
              </a:ext>
            </a:extLst>
          </p:cNvPr>
          <p:cNvSpPr>
            <a:spLocks noGrp="1"/>
          </p:cNvSpPr>
          <p:nvPr>
            <p:ph type="title"/>
          </p:nvPr>
        </p:nvSpPr>
        <p:spPr/>
        <p:txBody>
          <a:bodyPr/>
          <a:lstStyle/>
          <a:p>
            <a:r>
              <a:rPr lang="en-US" dirty="0"/>
              <a:t>Pose from Landmarks</a:t>
            </a:r>
          </a:p>
        </p:txBody>
      </p:sp>
      <p:pic>
        <p:nvPicPr>
          <p:cNvPr id="5" name="Picture 4">
            <a:extLst>
              <a:ext uri="{FF2B5EF4-FFF2-40B4-BE49-F238E27FC236}">
                <a16:creationId xmlns:a16="http://schemas.microsoft.com/office/drawing/2014/main" id="{E79DF2B4-DB78-A040-A7BD-812382856FDD}"/>
              </a:ext>
            </a:extLst>
          </p:cNvPr>
          <p:cNvPicPr>
            <a:picLocks noChangeAspect="1"/>
          </p:cNvPicPr>
          <p:nvPr/>
        </p:nvPicPr>
        <p:blipFill>
          <a:blip r:embed="rId2"/>
          <a:stretch>
            <a:fillRect/>
          </a:stretch>
        </p:blipFill>
        <p:spPr>
          <a:xfrm>
            <a:off x="0" y="2225333"/>
            <a:ext cx="9144000" cy="2897987"/>
          </a:xfrm>
          <a:prstGeom prst="rect">
            <a:avLst/>
          </a:prstGeom>
        </p:spPr>
      </p:pic>
    </p:spTree>
    <p:extLst>
      <p:ext uri="{BB962C8B-B14F-4D97-AF65-F5344CB8AC3E}">
        <p14:creationId xmlns:p14="http://schemas.microsoft.com/office/powerpoint/2010/main" val="2940378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51138"/>
            <a:ext cx="8229600" cy="1143000"/>
          </a:xfrm>
        </p:spPr>
        <p:txBody>
          <a:bodyPr/>
          <a:lstStyle/>
          <a:p>
            <a:r>
              <a:rPr lang="en-US" dirty="0">
                <a:latin typeface="Trebuchet MS" charset="0"/>
                <a:ea typeface="Trebuchet MS" charset="0"/>
                <a:cs typeface="Trebuchet MS" charset="0"/>
              </a:rPr>
              <a:t>Motivation</a:t>
            </a:r>
          </a:p>
        </p:txBody>
      </p:sp>
    </p:spTree>
    <p:extLst>
      <p:ext uri="{BB962C8B-B14F-4D97-AF65-F5344CB8AC3E}">
        <p14:creationId xmlns:p14="http://schemas.microsoft.com/office/powerpoint/2010/main" val="150247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Location</a:t>
            </a:r>
          </a:p>
        </p:txBody>
      </p:sp>
      <p:pic>
        <p:nvPicPr>
          <p:cNvPr id="4" name="Picture 3">
            <a:extLst>
              <a:ext uri="{FF2B5EF4-FFF2-40B4-BE49-F238E27FC236}">
                <a16:creationId xmlns:a16="http://schemas.microsoft.com/office/drawing/2014/main" id="{727C00E1-B9D4-CF46-A189-502BBAB6DE43}"/>
              </a:ext>
            </a:extLst>
          </p:cNvPr>
          <p:cNvPicPr>
            <a:picLocks noChangeAspect="1"/>
          </p:cNvPicPr>
          <p:nvPr/>
        </p:nvPicPr>
        <p:blipFill>
          <a:blip r:embed="rId2"/>
          <a:stretch>
            <a:fillRect/>
          </a:stretch>
        </p:blipFill>
        <p:spPr>
          <a:xfrm>
            <a:off x="0" y="1459812"/>
            <a:ext cx="9144000" cy="4897380"/>
          </a:xfrm>
          <a:prstGeom prst="rect">
            <a:avLst/>
          </a:prstGeom>
        </p:spPr>
      </p:pic>
    </p:spTree>
    <p:extLst>
      <p:ext uri="{BB962C8B-B14F-4D97-AF65-F5344CB8AC3E}">
        <p14:creationId xmlns:p14="http://schemas.microsoft.com/office/powerpoint/2010/main" val="3051432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3" name="Picture 2">
            <a:extLst>
              <a:ext uri="{FF2B5EF4-FFF2-40B4-BE49-F238E27FC236}">
                <a16:creationId xmlns:a16="http://schemas.microsoft.com/office/drawing/2014/main" id="{F95C7E25-5417-9D44-84BF-4E95268945A4}"/>
              </a:ext>
            </a:extLst>
          </p:cNvPr>
          <p:cNvPicPr>
            <a:picLocks noChangeAspect="1"/>
          </p:cNvPicPr>
          <p:nvPr/>
        </p:nvPicPr>
        <p:blipFill>
          <a:blip r:embed="rId2"/>
          <a:stretch>
            <a:fillRect/>
          </a:stretch>
        </p:blipFill>
        <p:spPr>
          <a:xfrm>
            <a:off x="0" y="1475681"/>
            <a:ext cx="9144000" cy="4352679"/>
          </a:xfrm>
          <a:prstGeom prst="rect">
            <a:avLst/>
          </a:prstGeom>
        </p:spPr>
      </p:pic>
    </p:spTree>
    <p:extLst>
      <p:ext uri="{BB962C8B-B14F-4D97-AF65-F5344CB8AC3E}">
        <p14:creationId xmlns:p14="http://schemas.microsoft.com/office/powerpoint/2010/main" val="980458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5" name="Picture 4">
            <a:extLst>
              <a:ext uri="{FF2B5EF4-FFF2-40B4-BE49-F238E27FC236}">
                <a16:creationId xmlns:a16="http://schemas.microsoft.com/office/drawing/2014/main" id="{ABDB48BB-5AEF-8D48-B18F-0D39D7509864}"/>
              </a:ext>
            </a:extLst>
          </p:cNvPr>
          <p:cNvPicPr>
            <a:picLocks noChangeAspect="1"/>
          </p:cNvPicPr>
          <p:nvPr/>
        </p:nvPicPr>
        <p:blipFill>
          <a:blip r:embed="rId2"/>
          <a:stretch>
            <a:fillRect/>
          </a:stretch>
        </p:blipFill>
        <p:spPr>
          <a:xfrm>
            <a:off x="0" y="1598168"/>
            <a:ext cx="9144000" cy="4978400"/>
          </a:xfrm>
          <a:prstGeom prst="rect">
            <a:avLst/>
          </a:prstGeom>
        </p:spPr>
      </p:pic>
    </p:spTree>
    <p:extLst>
      <p:ext uri="{BB962C8B-B14F-4D97-AF65-F5344CB8AC3E}">
        <p14:creationId xmlns:p14="http://schemas.microsoft.com/office/powerpoint/2010/main" val="1551201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3" name="Picture 2">
            <a:extLst>
              <a:ext uri="{FF2B5EF4-FFF2-40B4-BE49-F238E27FC236}">
                <a16:creationId xmlns:a16="http://schemas.microsoft.com/office/drawing/2014/main" id="{C89CFD2F-6525-1745-855D-9C4C051D863C}"/>
              </a:ext>
            </a:extLst>
          </p:cNvPr>
          <p:cNvPicPr>
            <a:picLocks noChangeAspect="1"/>
          </p:cNvPicPr>
          <p:nvPr/>
        </p:nvPicPr>
        <p:blipFill>
          <a:blip r:embed="rId2"/>
          <a:stretch>
            <a:fillRect/>
          </a:stretch>
        </p:blipFill>
        <p:spPr>
          <a:xfrm>
            <a:off x="0" y="0"/>
            <a:ext cx="9144000" cy="6858000"/>
          </a:xfrm>
          <a:prstGeom prst="rect">
            <a:avLst/>
          </a:prstGeom>
        </p:spPr>
      </p:pic>
      <p:pic>
        <p:nvPicPr>
          <p:cNvPr id="5" name="Picture 4">
            <a:extLst>
              <a:ext uri="{FF2B5EF4-FFF2-40B4-BE49-F238E27FC236}">
                <a16:creationId xmlns:a16="http://schemas.microsoft.com/office/drawing/2014/main" id="{78B08183-BB30-4A46-8CAE-0E672A84C100}"/>
              </a:ext>
            </a:extLst>
          </p:cNvPr>
          <p:cNvPicPr>
            <a:picLocks noChangeAspect="1"/>
          </p:cNvPicPr>
          <p:nvPr/>
        </p:nvPicPr>
        <p:blipFill>
          <a:blip r:embed="rId3"/>
          <a:stretch>
            <a:fillRect/>
          </a:stretch>
        </p:blipFill>
        <p:spPr>
          <a:xfrm>
            <a:off x="0" y="2046853"/>
            <a:ext cx="9144000" cy="3459238"/>
          </a:xfrm>
          <a:prstGeom prst="rect">
            <a:avLst/>
          </a:prstGeom>
        </p:spPr>
      </p:pic>
    </p:spTree>
    <p:extLst>
      <p:ext uri="{BB962C8B-B14F-4D97-AF65-F5344CB8AC3E}">
        <p14:creationId xmlns:p14="http://schemas.microsoft.com/office/powerpoint/2010/main" val="884420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07D99-3F4B-0340-BAB9-E5D89B501FC7}"/>
              </a:ext>
            </a:extLst>
          </p:cNvPr>
          <p:cNvPicPr>
            <a:picLocks noChangeAspect="1"/>
          </p:cNvPicPr>
          <p:nvPr/>
        </p:nvPicPr>
        <p:blipFill>
          <a:blip r:embed="rId2"/>
          <a:stretch>
            <a:fillRect/>
          </a:stretch>
        </p:blipFill>
        <p:spPr>
          <a:xfrm>
            <a:off x="0" y="924738"/>
            <a:ext cx="9144000" cy="5008523"/>
          </a:xfrm>
          <a:prstGeom prst="rect">
            <a:avLst/>
          </a:prstGeom>
        </p:spPr>
      </p:pic>
    </p:spTree>
    <p:extLst>
      <p:ext uri="{BB962C8B-B14F-4D97-AF65-F5344CB8AC3E}">
        <p14:creationId xmlns:p14="http://schemas.microsoft.com/office/powerpoint/2010/main" val="1886907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Data Cleaning</a:t>
            </a:r>
          </a:p>
        </p:txBody>
      </p:sp>
      <p:sp>
        <p:nvSpPr>
          <p:cNvPr id="4" name="TextBox 3">
            <a:extLst>
              <a:ext uri="{FF2B5EF4-FFF2-40B4-BE49-F238E27FC236}">
                <a16:creationId xmlns:a16="http://schemas.microsoft.com/office/drawing/2014/main" id="{CBA5DDAD-2C2C-F04D-9A6D-312836D7E26A}"/>
              </a:ext>
            </a:extLst>
          </p:cNvPr>
          <p:cNvSpPr txBox="1"/>
          <p:nvPr/>
        </p:nvSpPr>
        <p:spPr>
          <a:xfrm>
            <a:off x="591015" y="1817649"/>
            <a:ext cx="8727069" cy="4832092"/>
          </a:xfrm>
          <a:prstGeom prst="rect">
            <a:avLst/>
          </a:prstGeom>
          <a:noFill/>
        </p:spPr>
        <p:txBody>
          <a:bodyPr wrap="none" rtlCol="0">
            <a:spAutoFit/>
          </a:bodyPr>
          <a:lstStyle/>
          <a:p>
            <a:r>
              <a:rPr lang="en-US" sz="2800" u="sng" dirty="0"/>
              <a:t>Remove duplicates</a:t>
            </a:r>
          </a:p>
          <a:p>
            <a:pPr marL="514350" indent="-514350">
              <a:buAutoNum type="arabicPeriod"/>
            </a:pPr>
            <a:endParaRPr lang="en-US" sz="2800" dirty="0"/>
          </a:p>
          <a:p>
            <a:r>
              <a:rPr lang="en-US" sz="2800" dirty="0"/>
              <a:t>For each image k of the dataset</a:t>
            </a:r>
          </a:p>
          <a:p>
            <a:endParaRPr lang="en-US" sz="2800" dirty="0"/>
          </a:p>
          <a:p>
            <a:pPr marL="457200" indent="-457200">
              <a:buFont typeface="Arial" panose="020B0604020202020204" pitchFamily="34" charset="0"/>
              <a:buChar char="•"/>
            </a:pPr>
            <a:r>
              <a:rPr lang="en-US" sz="2800" dirty="0"/>
              <a:t>Convert to gray scale</a:t>
            </a:r>
          </a:p>
          <a:p>
            <a:pPr marL="457200" indent="-457200">
              <a:buFont typeface="Arial" panose="020B0604020202020204" pitchFamily="34" charset="0"/>
              <a:buChar char="•"/>
            </a:pPr>
            <a:r>
              <a:rPr lang="en-US" sz="2800" dirty="0"/>
              <a:t>Linear gray scaling: Min set to 0, Max to 255</a:t>
            </a:r>
          </a:p>
          <a:p>
            <a:pPr marL="457200" indent="-457200">
              <a:buFont typeface="Arial" panose="020B0604020202020204" pitchFamily="34" charset="0"/>
              <a:buChar char="•"/>
            </a:pPr>
            <a:r>
              <a:rPr lang="en-US" sz="2800" dirty="0"/>
              <a:t>Resize to 64x64 pixels (using bicubic interpolation)</a:t>
            </a:r>
          </a:p>
          <a:p>
            <a:pPr marL="457200" indent="-457200">
              <a:buFont typeface="Arial" panose="020B0604020202020204" pitchFamily="34" charset="0"/>
              <a:buChar char="•"/>
            </a:pPr>
            <a:r>
              <a:rPr lang="en-US" sz="2800" dirty="0"/>
              <a:t>Build 64x64=4096 vector with </a:t>
            </a:r>
            <a:r>
              <a:rPr lang="en-US" sz="2800" dirty="0" err="1"/>
              <a:t>uni</a:t>
            </a:r>
            <a:r>
              <a:rPr lang="en-US" sz="2800" dirty="0"/>
              <a:t>-norm </a:t>
            </a:r>
            <a:r>
              <a:rPr lang="en-US" sz="2800" dirty="0" err="1"/>
              <a:t>z</a:t>
            </a:r>
            <a:r>
              <a:rPr lang="en-US" sz="2800" baseline="-25000" dirty="0" err="1"/>
              <a:t>k</a:t>
            </a:r>
            <a:endParaRPr lang="en-US" sz="2800" baseline="-25000" dirty="0"/>
          </a:p>
          <a:p>
            <a:endParaRPr lang="en-US" sz="2800" dirty="0"/>
          </a:p>
          <a:p>
            <a:r>
              <a:rPr lang="en-US" sz="2800" dirty="0"/>
              <a:t>Duplicates are those that </a:t>
            </a:r>
          </a:p>
          <a:p>
            <a:pPr marL="457200" indent="-4572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53AEB7F3-2313-E346-B149-80A7275CC0EC}"/>
              </a:ext>
            </a:extLst>
          </p:cNvPr>
          <p:cNvPicPr>
            <a:picLocks noChangeAspect="1"/>
          </p:cNvPicPr>
          <p:nvPr/>
        </p:nvPicPr>
        <p:blipFill>
          <a:blip r:embed="rId2"/>
          <a:stretch>
            <a:fillRect/>
          </a:stretch>
        </p:blipFill>
        <p:spPr>
          <a:xfrm>
            <a:off x="4859608" y="5596518"/>
            <a:ext cx="2295042" cy="570106"/>
          </a:xfrm>
          <a:prstGeom prst="rect">
            <a:avLst/>
          </a:prstGeom>
        </p:spPr>
      </p:pic>
    </p:spTree>
    <p:extLst>
      <p:ext uri="{BB962C8B-B14F-4D97-AF65-F5344CB8AC3E}">
        <p14:creationId xmlns:p14="http://schemas.microsoft.com/office/powerpoint/2010/main" val="2664998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Data Cleaning</a:t>
            </a:r>
          </a:p>
        </p:txBody>
      </p:sp>
      <p:sp>
        <p:nvSpPr>
          <p:cNvPr id="4" name="TextBox 3">
            <a:extLst>
              <a:ext uri="{FF2B5EF4-FFF2-40B4-BE49-F238E27FC236}">
                <a16:creationId xmlns:a16="http://schemas.microsoft.com/office/drawing/2014/main" id="{CBA5DDAD-2C2C-F04D-9A6D-312836D7E26A}"/>
              </a:ext>
            </a:extLst>
          </p:cNvPr>
          <p:cNvSpPr txBox="1"/>
          <p:nvPr/>
        </p:nvSpPr>
        <p:spPr>
          <a:xfrm>
            <a:off x="289933" y="1817649"/>
            <a:ext cx="7973658" cy="1815882"/>
          </a:xfrm>
          <a:prstGeom prst="rect">
            <a:avLst/>
          </a:prstGeom>
          <a:noFill/>
        </p:spPr>
        <p:txBody>
          <a:bodyPr wrap="none" rtlCol="0">
            <a:spAutoFit/>
          </a:bodyPr>
          <a:lstStyle/>
          <a:p>
            <a:r>
              <a:rPr lang="en-US" sz="2800" u="sng" dirty="0"/>
              <a:t>Remove low-quality face images</a:t>
            </a:r>
          </a:p>
          <a:p>
            <a:endParaRPr lang="en-US" sz="2800" dirty="0"/>
          </a:p>
          <a:p>
            <a:pPr marL="457200" indent="-457200">
              <a:buFont typeface="Arial" panose="020B0604020202020204" pitchFamily="34" charset="0"/>
              <a:buChar char="•"/>
            </a:pPr>
            <a:r>
              <a:rPr lang="en-US" sz="2800" dirty="0"/>
              <a:t>Remove very small face image &lt; 25x25 pixels</a:t>
            </a:r>
          </a:p>
          <a:p>
            <a:pPr marL="457200" indent="-457200">
              <a:buFont typeface="Arial" panose="020B0604020202020204" pitchFamily="34" charset="0"/>
              <a:buChar char="•"/>
            </a:pPr>
            <a:r>
              <a:rPr lang="en-US" sz="2800" dirty="0"/>
              <a:t>Remove blur face images</a:t>
            </a:r>
          </a:p>
        </p:txBody>
      </p:sp>
      <p:pic>
        <p:nvPicPr>
          <p:cNvPr id="6" name="Picture 5">
            <a:extLst>
              <a:ext uri="{FF2B5EF4-FFF2-40B4-BE49-F238E27FC236}">
                <a16:creationId xmlns:a16="http://schemas.microsoft.com/office/drawing/2014/main" id="{3176D74A-770C-4541-9A22-2434ED8B1780}"/>
              </a:ext>
            </a:extLst>
          </p:cNvPr>
          <p:cNvPicPr>
            <a:picLocks noChangeAspect="1"/>
          </p:cNvPicPr>
          <p:nvPr/>
        </p:nvPicPr>
        <p:blipFill>
          <a:blip r:embed="rId2"/>
          <a:stretch>
            <a:fillRect/>
          </a:stretch>
        </p:blipFill>
        <p:spPr>
          <a:xfrm>
            <a:off x="345688" y="3766071"/>
            <a:ext cx="6735337" cy="2805394"/>
          </a:xfrm>
          <a:prstGeom prst="rect">
            <a:avLst/>
          </a:prstGeom>
        </p:spPr>
      </p:pic>
      <p:sp>
        <p:nvSpPr>
          <p:cNvPr id="7" name="TextBox 6">
            <a:extLst>
              <a:ext uri="{FF2B5EF4-FFF2-40B4-BE49-F238E27FC236}">
                <a16:creationId xmlns:a16="http://schemas.microsoft.com/office/drawing/2014/main" id="{5FCF948C-D132-274E-ABB0-64DD694E3536}"/>
              </a:ext>
            </a:extLst>
          </p:cNvPr>
          <p:cNvSpPr txBox="1"/>
          <p:nvPr/>
        </p:nvSpPr>
        <p:spPr>
          <a:xfrm>
            <a:off x="7217498" y="5977054"/>
            <a:ext cx="1826141" cy="646331"/>
          </a:xfrm>
          <a:prstGeom prst="rect">
            <a:avLst/>
          </a:prstGeom>
          <a:noFill/>
        </p:spPr>
        <p:txBody>
          <a:bodyPr wrap="none" rtlCol="0">
            <a:spAutoFit/>
          </a:bodyPr>
          <a:lstStyle/>
          <a:p>
            <a:r>
              <a:rPr lang="en-US" dirty="0"/>
              <a:t>Implementation </a:t>
            </a:r>
          </a:p>
          <a:p>
            <a:r>
              <a:rPr lang="en-US" dirty="0"/>
              <a:t>in </a:t>
            </a:r>
            <a:r>
              <a:rPr lang="en-US" dirty="0" err="1"/>
              <a:t>Matlab</a:t>
            </a:r>
            <a:endParaRPr lang="en-US" dirty="0"/>
          </a:p>
        </p:txBody>
      </p:sp>
    </p:spTree>
    <p:extLst>
      <p:ext uri="{BB962C8B-B14F-4D97-AF65-F5344CB8AC3E}">
        <p14:creationId xmlns:p14="http://schemas.microsoft.com/office/powerpoint/2010/main" val="4189719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sp>
        <p:nvSpPr>
          <p:cNvPr id="3" name="Content Placeholder 2">
            <a:extLst>
              <a:ext uri="{FF2B5EF4-FFF2-40B4-BE49-F238E27FC236}">
                <a16:creationId xmlns:a16="http://schemas.microsoft.com/office/drawing/2014/main" id="{8F7A29EE-7801-D54E-B1AD-7E5B3FACA4E0}"/>
              </a:ext>
            </a:extLst>
          </p:cNvPr>
          <p:cNvSpPr>
            <a:spLocks noGrp="1"/>
          </p:cNvSpPr>
          <p:nvPr>
            <p:ph idx="1"/>
          </p:nvPr>
        </p:nvSpPr>
        <p:spPr>
          <a:xfrm>
            <a:off x="457200" y="1600201"/>
            <a:ext cx="8229600" cy="797312"/>
          </a:xfrm>
        </p:spPr>
        <p:txBody>
          <a:bodyPr/>
          <a:lstStyle/>
          <a:p>
            <a:r>
              <a:rPr lang="en-US" dirty="0"/>
              <a:t>Images in which two persons are present</a:t>
            </a:r>
          </a:p>
        </p:txBody>
      </p:sp>
      <p:pic>
        <p:nvPicPr>
          <p:cNvPr id="6" name="Picture 5">
            <a:extLst>
              <a:ext uri="{FF2B5EF4-FFF2-40B4-BE49-F238E27FC236}">
                <a16:creationId xmlns:a16="http://schemas.microsoft.com/office/drawing/2014/main" id="{1CD8A6AD-8D4D-724A-8A1C-11B7FC69477E}"/>
              </a:ext>
            </a:extLst>
          </p:cNvPr>
          <p:cNvPicPr>
            <a:picLocks noChangeAspect="1"/>
          </p:cNvPicPr>
          <p:nvPr/>
        </p:nvPicPr>
        <p:blipFill>
          <a:blip r:embed="rId2"/>
          <a:stretch>
            <a:fillRect/>
          </a:stretch>
        </p:blipFill>
        <p:spPr>
          <a:xfrm>
            <a:off x="67102" y="2706649"/>
            <a:ext cx="9076898" cy="3090647"/>
          </a:xfrm>
          <a:prstGeom prst="rect">
            <a:avLst/>
          </a:prstGeom>
        </p:spPr>
      </p:pic>
    </p:spTree>
    <p:extLst>
      <p:ext uri="{BB962C8B-B14F-4D97-AF65-F5344CB8AC3E}">
        <p14:creationId xmlns:p14="http://schemas.microsoft.com/office/powerpoint/2010/main" val="724620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5" name="Picture 4">
            <a:extLst>
              <a:ext uri="{FF2B5EF4-FFF2-40B4-BE49-F238E27FC236}">
                <a16:creationId xmlns:a16="http://schemas.microsoft.com/office/drawing/2014/main" id="{4820FF52-4E95-D34C-B2C5-9E85DCB6D461}"/>
              </a:ext>
            </a:extLst>
          </p:cNvPr>
          <p:cNvPicPr>
            <a:picLocks noChangeAspect="1"/>
          </p:cNvPicPr>
          <p:nvPr/>
        </p:nvPicPr>
        <p:blipFill>
          <a:blip r:embed="rId2"/>
          <a:stretch>
            <a:fillRect/>
          </a:stretch>
        </p:blipFill>
        <p:spPr>
          <a:xfrm>
            <a:off x="0" y="1837845"/>
            <a:ext cx="9144000" cy="4279589"/>
          </a:xfrm>
          <a:prstGeom prst="rect">
            <a:avLst/>
          </a:prstGeom>
        </p:spPr>
      </p:pic>
    </p:spTree>
    <p:extLst>
      <p:ext uri="{BB962C8B-B14F-4D97-AF65-F5344CB8AC3E}">
        <p14:creationId xmlns:p14="http://schemas.microsoft.com/office/powerpoint/2010/main" val="2874262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sp>
        <p:nvSpPr>
          <p:cNvPr id="3" name="Content Placeholder 2">
            <a:extLst>
              <a:ext uri="{FF2B5EF4-FFF2-40B4-BE49-F238E27FC236}">
                <a16:creationId xmlns:a16="http://schemas.microsoft.com/office/drawing/2014/main" id="{8F7A29EE-7801-D54E-B1AD-7E5B3FACA4E0}"/>
              </a:ext>
            </a:extLst>
          </p:cNvPr>
          <p:cNvSpPr>
            <a:spLocks noGrp="1"/>
          </p:cNvSpPr>
          <p:nvPr>
            <p:ph idx="1"/>
          </p:nvPr>
        </p:nvSpPr>
        <p:spPr>
          <a:xfrm>
            <a:off x="457200" y="1600201"/>
            <a:ext cx="8229600" cy="797312"/>
          </a:xfrm>
        </p:spPr>
        <p:txBody>
          <a:bodyPr/>
          <a:lstStyle/>
          <a:p>
            <a:r>
              <a:rPr lang="en-US" dirty="0"/>
              <a:t>Images in which two persons are present</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195147" y="2750014"/>
            <a:ext cx="8686800" cy="2540000"/>
          </a:xfrm>
          <a:prstGeom prst="rect">
            <a:avLst/>
          </a:prstGeom>
        </p:spPr>
      </p:pic>
      <p:sp>
        <p:nvSpPr>
          <p:cNvPr id="5" name="TextBox 4">
            <a:extLst>
              <a:ext uri="{FF2B5EF4-FFF2-40B4-BE49-F238E27FC236}">
                <a16:creationId xmlns:a16="http://schemas.microsoft.com/office/drawing/2014/main" id="{E21F7DF0-537E-6B48-9471-3D6983026BFC}"/>
              </a:ext>
            </a:extLst>
          </p:cNvPr>
          <p:cNvSpPr txBox="1"/>
          <p:nvPr/>
        </p:nvSpPr>
        <p:spPr>
          <a:xfrm>
            <a:off x="2297151" y="5586760"/>
            <a:ext cx="4570482" cy="923330"/>
          </a:xfrm>
          <a:prstGeom prst="rect">
            <a:avLst/>
          </a:prstGeom>
          <a:noFill/>
        </p:spPr>
        <p:txBody>
          <a:bodyPr wrap="none" rtlCol="0">
            <a:spAutoFit/>
          </a:bodyPr>
          <a:lstStyle/>
          <a:p>
            <a:pPr algn="ctr"/>
            <a:r>
              <a:rPr lang="en-US" dirty="0"/>
              <a:t>Co-occurrence Matrix for 6 subjects</a:t>
            </a:r>
          </a:p>
          <a:p>
            <a:pPr algn="ctr"/>
            <a:endParaRPr lang="en-US" dirty="0"/>
          </a:p>
          <a:p>
            <a:pPr algn="ctr"/>
            <a:r>
              <a:rPr lang="en-US" i="1" dirty="0"/>
              <a:t>Subjects 1 and 2 are present in 12 pictures</a:t>
            </a:r>
          </a:p>
        </p:txBody>
      </p:sp>
    </p:spTree>
    <p:extLst>
      <p:ext uri="{BB962C8B-B14F-4D97-AF65-F5344CB8AC3E}">
        <p14:creationId xmlns:p14="http://schemas.microsoft.com/office/powerpoint/2010/main" val="65465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45CD9-FF7B-C547-A0EE-5A2F5513140A}"/>
              </a:ext>
            </a:extLst>
          </p:cNvPr>
          <p:cNvPicPr>
            <a:picLocks noChangeAspect="1"/>
          </p:cNvPicPr>
          <p:nvPr/>
        </p:nvPicPr>
        <p:blipFill>
          <a:blip r:embed="rId2"/>
          <a:stretch>
            <a:fillRect/>
          </a:stretch>
        </p:blipFill>
        <p:spPr>
          <a:xfrm>
            <a:off x="762000" y="1618317"/>
            <a:ext cx="7620000" cy="4914900"/>
          </a:xfrm>
          <a:prstGeom prst="rect">
            <a:avLst/>
          </a:prstGeom>
        </p:spPr>
      </p:pic>
      <p:sp>
        <p:nvSpPr>
          <p:cNvPr id="5" name="TextBox 4">
            <a:extLst>
              <a:ext uri="{FF2B5EF4-FFF2-40B4-BE49-F238E27FC236}">
                <a16:creationId xmlns:a16="http://schemas.microsoft.com/office/drawing/2014/main" id="{EE4B0608-5999-5748-A446-0787083BFEA4}"/>
              </a:ext>
            </a:extLst>
          </p:cNvPr>
          <p:cNvSpPr txBox="1"/>
          <p:nvPr/>
        </p:nvSpPr>
        <p:spPr>
          <a:xfrm>
            <a:off x="723588" y="712369"/>
            <a:ext cx="5503430" cy="584775"/>
          </a:xfrm>
          <a:prstGeom prst="rect">
            <a:avLst/>
          </a:prstGeom>
          <a:noFill/>
        </p:spPr>
        <p:txBody>
          <a:bodyPr wrap="none" rtlCol="0">
            <a:spAutoFit/>
          </a:bodyPr>
          <a:lstStyle/>
          <a:p>
            <a:r>
              <a:rPr lang="en-US" sz="3200" dirty="0">
                <a:latin typeface="Trebuchet MS"/>
                <a:cs typeface="Trebuchet MS"/>
              </a:rPr>
              <a:t>What can we say from faces?</a:t>
            </a:r>
          </a:p>
        </p:txBody>
      </p:sp>
    </p:spTree>
    <p:extLst>
      <p:ext uri="{BB962C8B-B14F-4D97-AF65-F5344CB8AC3E}">
        <p14:creationId xmlns:p14="http://schemas.microsoft.com/office/powerpoint/2010/main" val="274237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262055" y="3675565"/>
            <a:ext cx="3485315" cy="1019098"/>
          </a:xfrm>
          <a:prstGeom prst="rect">
            <a:avLst/>
          </a:prstGeom>
        </p:spPr>
      </p:pic>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3"/>
          <a:stretch>
            <a:fillRect/>
          </a:stretch>
        </p:blipFill>
        <p:spPr>
          <a:xfrm>
            <a:off x="3987646" y="2235665"/>
            <a:ext cx="4737100" cy="4483100"/>
          </a:xfrm>
          <a:prstGeom prst="rect">
            <a:avLst/>
          </a:prstGeom>
        </p:spPr>
      </p:pic>
    </p:spTree>
    <p:extLst>
      <p:ext uri="{BB962C8B-B14F-4D97-AF65-F5344CB8AC3E}">
        <p14:creationId xmlns:p14="http://schemas.microsoft.com/office/powerpoint/2010/main" val="3110631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440475" y="3095701"/>
            <a:ext cx="3485315" cy="1019098"/>
          </a:xfrm>
          <a:prstGeom prst="rect">
            <a:avLst/>
          </a:prstGeom>
        </p:spPr>
      </p:pic>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3"/>
          <a:srcRect/>
          <a:stretch/>
        </p:blipFill>
        <p:spPr>
          <a:xfrm>
            <a:off x="4399341" y="1745011"/>
            <a:ext cx="4069828" cy="4483100"/>
          </a:xfrm>
          <a:prstGeom prst="rect">
            <a:avLst/>
          </a:prstGeom>
        </p:spPr>
      </p:pic>
      <p:sp>
        <p:nvSpPr>
          <p:cNvPr id="3" name="TextBox 2">
            <a:extLst>
              <a:ext uri="{FF2B5EF4-FFF2-40B4-BE49-F238E27FC236}">
                <a16:creationId xmlns:a16="http://schemas.microsoft.com/office/drawing/2014/main" id="{92EDA56F-B848-7346-BE7F-EE064592696A}"/>
              </a:ext>
            </a:extLst>
          </p:cNvPr>
          <p:cNvSpPr txBox="1"/>
          <p:nvPr/>
        </p:nvSpPr>
        <p:spPr>
          <a:xfrm>
            <a:off x="133815" y="4750419"/>
            <a:ext cx="4019049" cy="646331"/>
          </a:xfrm>
          <a:prstGeom prst="rect">
            <a:avLst/>
          </a:prstGeom>
          <a:noFill/>
        </p:spPr>
        <p:txBody>
          <a:bodyPr wrap="none" rtlCol="0">
            <a:spAutoFit/>
          </a:bodyPr>
          <a:lstStyle/>
          <a:p>
            <a:r>
              <a:rPr lang="en-US" dirty="0"/>
              <a:t>New representation:</a:t>
            </a:r>
          </a:p>
          <a:p>
            <a:r>
              <a:rPr lang="en-US" dirty="0"/>
              <a:t>Closeness mean more co-occurrence</a:t>
            </a:r>
          </a:p>
        </p:txBody>
      </p:sp>
    </p:spTree>
    <p:extLst>
      <p:ext uri="{BB962C8B-B14F-4D97-AF65-F5344CB8AC3E}">
        <p14:creationId xmlns:p14="http://schemas.microsoft.com/office/powerpoint/2010/main" val="356566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Graph Representation</a:t>
            </a:r>
          </a:p>
        </p:txBody>
      </p:sp>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2"/>
          <a:srcRect/>
          <a:stretch/>
        </p:blipFill>
        <p:spPr>
          <a:xfrm>
            <a:off x="4399341" y="1805623"/>
            <a:ext cx="4069828" cy="4361875"/>
          </a:xfrm>
          <a:prstGeom prst="rect">
            <a:avLst/>
          </a:prstGeom>
        </p:spPr>
      </p:pic>
      <p:sp>
        <p:nvSpPr>
          <p:cNvPr id="3" name="TextBox 2">
            <a:extLst>
              <a:ext uri="{FF2B5EF4-FFF2-40B4-BE49-F238E27FC236}">
                <a16:creationId xmlns:a16="http://schemas.microsoft.com/office/drawing/2014/main" id="{92EDA56F-B848-7346-BE7F-EE064592696A}"/>
              </a:ext>
            </a:extLst>
          </p:cNvPr>
          <p:cNvSpPr txBox="1"/>
          <p:nvPr/>
        </p:nvSpPr>
        <p:spPr>
          <a:xfrm>
            <a:off x="591015" y="1330563"/>
            <a:ext cx="3542073" cy="5355312"/>
          </a:xfrm>
          <a:prstGeom prst="rect">
            <a:avLst/>
          </a:prstGeom>
          <a:noFill/>
        </p:spPr>
        <p:txBody>
          <a:bodyPr wrap="square" rtlCol="0">
            <a:spAutoFit/>
          </a:bodyPr>
          <a:lstStyle/>
          <a:p>
            <a:r>
              <a:rPr lang="en-US" dirty="0"/>
              <a:t>Ideas for more representations</a:t>
            </a:r>
          </a:p>
          <a:p>
            <a:endParaRPr lang="en-US" dirty="0"/>
          </a:p>
          <a:p>
            <a:r>
              <a:rPr lang="en-US" dirty="0"/>
              <a:t>In this representations we could choose </a:t>
            </a:r>
          </a:p>
          <a:p>
            <a:endParaRPr lang="en-US" dirty="0"/>
          </a:p>
          <a:p>
            <a:pPr marL="285750" indent="-285750">
              <a:buFont typeface="Arial" panose="020B0604020202020204" pitchFamily="34" charset="0"/>
              <a:buChar char="•"/>
            </a:pPr>
            <a:r>
              <a:rPr lang="en-US" dirty="0"/>
              <a:t>Length of connections</a:t>
            </a:r>
          </a:p>
          <a:p>
            <a:pPr marL="285750" indent="-285750">
              <a:buFont typeface="Arial" panose="020B0604020202020204" pitchFamily="34" charset="0"/>
              <a:buChar char="•"/>
            </a:pPr>
            <a:r>
              <a:rPr lang="en-US" dirty="0"/>
              <a:t>Color of connections</a:t>
            </a:r>
          </a:p>
          <a:p>
            <a:pPr marL="285750" indent="-285750">
              <a:buFont typeface="Arial" panose="020B0604020202020204" pitchFamily="34" charset="0"/>
              <a:buChar char="•"/>
            </a:pPr>
            <a:r>
              <a:rPr lang="en-US" dirty="0"/>
              <a:t>Width of connections</a:t>
            </a:r>
          </a:p>
          <a:p>
            <a:pPr marL="285750" indent="-285750">
              <a:buFont typeface="Arial" panose="020B0604020202020204" pitchFamily="34" charset="0"/>
              <a:buChar char="•"/>
            </a:pPr>
            <a:r>
              <a:rPr lang="en-US" dirty="0"/>
              <a:t>Size of each face</a:t>
            </a:r>
          </a:p>
          <a:p>
            <a:pPr marL="285750" indent="-285750">
              <a:buFont typeface="Arial" panose="020B0604020202020204" pitchFamily="34" charset="0"/>
              <a:buChar char="•"/>
            </a:pPr>
            <a:r>
              <a:rPr lang="en-US" dirty="0"/>
              <a:t>Boundary color of each face</a:t>
            </a:r>
          </a:p>
          <a:p>
            <a:pPr marL="285750" indent="-285750">
              <a:buFont typeface="Arial" panose="020B0604020202020204" pitchFamily="34" charset="0"/>
              <a:buChar char="•"/>
            </a:pPr>
            <a:endParaRPr lang="en-US" dirty="0"/>
          </a:p>
          <a:p>
            <a:r>
              <a:rPr lang="en-US" dirty="0"/>
              <a:t>For example:</a:t>
            </a:r>
          </a:p>
          <a:p>
            <a:pPr marL="285750" indent="-285750">
              <a:buFont typeface="Arial" panose="020B0604020202020204" pitchFamily="34" charset="0"/>
              <a:buChar char="•"/>
            </a:pPr>
            <a:r>
              <a:rPr lang="en-US" dirty="0"/>
              <a:t>Color of connection could be related to facial expression</a:t>
            </a:r>
          </a:p>
          <a:p>
            <a:pPr marL="285750" indent="-285750">
              <a:buFont typeface="Arial" panose="020B0604020202020204" pitchFamily="34" charset="0"/>
              <a:buChar char="•"/>
            </a:pPr>
            <a:r>
              <a:rPr lang="en-US" dirty="0"/>
              <a:t>Width of connection related to co-occurrence</a:t>
            </a:r>
          </a:p>
          <a:p>
            <a:pPr marL="285750" indent="-285750">
              <a:buFont typeface="Arial" panose="020B0604020202020204" pitchFamily="34" charset="0"/>
              <a:buChar char="•"/>
            </a:pPr>
            <a:r>
              <a:rPr lang="en-US" dirty="0"/>
              <a:t>Length of connection related to distance in pixels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79423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Interactions</a:t>
            </a:r>
          </a:p>
        </p:txBody>
      </p:sp>
      <p:pic>
        <p:nvPicPr>
          <p:cNvPr id="6" name="Picture 5">
            <a:extLst>
              <a:ext uri="{FF2B5EF4-FFF2-40B4-BE49-F238E27FC236}">
                <a16:creationId xmlns:a16="http://schemas.microsoft.com/office/drawing/2014/main" id="{E944697F-A348-5A44-8DF6-CAF6EA779F13}"/>
              </a:ext>
            </a:extLst>
          </p:cNvPr>
          <p:cNvPicPr>
            <a:picLocks noChangeAspect="1"/>
          </p:cNvPicPr>
          <p:nvPr/>
        </p:nvPicPr>
        <p:blipFill>
          <a:blip r:embed="rId2"/>
          <a:stretch>
            <a:fillRect/>
          </a:stretch>
        </p:blipFill>
        <p:spPr>
          <a:xfrm>
            <a:off x="0" y="2064743"/>
            <a:ext cx="9144000" cy="3642911"/>
          </a:xfrm>
          <a:prstGeom prst="rect">
            <a:avLst/>
          </a:prstGeom>
        </p:spPr>
      </p:pic>
    </p:spTree>
    <p:extLst>
      <p:ext uri="{BB962C8B-B14F-4D97-AF65-F5344CB8AC3E}">
        <p14:creationId xmlns:p14="http://schemas.microsoft.com/office/powerpoint/2010/main" val="1292136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Interactions</a:t>
            </a:r>
          </a:p>
        </p:txBody>
      </p:sp>
      <p:pic>
        <p:nvPicPr>
          <p:cNvPr id="4" name="Picture 3">
            <a:extLst>
              <a:ext uri="{FF2B5EF4-FFF2-40B4-BE49-F238E27FC236}">
                <a16:creationId xmlns:a16="http://schemas.microsoft.com/office/drawing/2014/main" id="{CFB9F0DE-4E86-8B4A-A1CB-C66AE7653FE4}"/>
              </a:ext>
            </a:extLst>
          </p:cNvPr>
          <p:cNvPicPr>
            <a:picLocks noChangeAspect="1"/>
          </p:cNvPicPr>
          <p:nvPr/>
        </p:nvPicPr>
        <p:blipFill>
          <a:blip r:embed="rId2"/>
          <a:stretch>
            <a:fillRect/>
          </a:stretch>
        </p:blipFill>
        <p:spPr>
          <a:xfrm>
            <a:off x="0" y="1878978"/>
            <a:ext cx="9144000" cy="3657600"/>
          </a:xfrm>
          <a:prstGeom prst="rect">
            <a:avLst/>
          </a:prstGeom>
        </p:spPr>
      </p:pic>
    </p:spTree>
    <p:extLst>
      <p:ext uri="{BB962C8B-B14F-4D97-AF65-F5344CB8AC3E}">
        <p14:creationId xmlns:p14="http://schemas.microsoft.com/office/powerpoint/2010/main" val="4055817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Using of Metadata</a:t>
            </a:r>
          </a:p>
        </p:txBody>
      </p:sp>
      <p:pic>
        <p:nvPicPr>
          <p:cNvPr id="5" name="Picture 4">
            <a:extLst>
              <a:ext uri="{FF2B5EF4-FFF2-40B4-BE49-F238E27FC236}">
                <a16:creationId xmlns:a16="http://schemas.microsoft.com/office/drawing/2014/main" id="{504D2E5B-AABD-814E-B4F6-8019D32EA463}"/>
              </a:ext>
            </a:extLst>
          </p:cNvPr>
          <p:cNvPicPr>
            <a:picLocks noChangeAspect="1"/>
          </p:cNvPicPr>
          <p:nvPr/>
        </p:nvPicPr>
        <p:blipFill>
          <a:blip r:embed="rId2"/>
          <a:stretch>
            <a:fillRect/>
          </a:stretch>
        </p:blipFill>
        <p:spPr>
          <a:xfrm>
            <a:off x="0" y="1918729"/>
            <a:ext cx="9144000" cy="3020541"/>
          </a:xfrm>
          <a:prstGeom prst="rect">
            <a:avLst/>
          </a:prstGeom>
        </p:spPr>
      </p:pic>
    </p:spTree>
    <p:extLst>
      <p:ext uri="{BB962C8B-B14F-4D97-AF65-F5344CB8AC3E}">
        <p14:creationId xmlns:p14="http://schemas.microsoft.com/office/powerpoint/2010/main" val="3007484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C128-06D4-5943-BD2F-EC3264734CE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C0FBF06-BEA9-624B-A3FD-C63A1A4A2EF2}"/>
              </a:ext>
            </a:extLst>
          </p:cNvPr>
          <p:cNvSpPr>
            <a:spLocks noGrp="1"/>
          </p:cNvSpPr>
          <p:nvPr>
            <p:ph idx="1"/>
          </p:nvPr>
        </p:nvSpPr>
        <p:spPr/>
        <p:txBody>
          <a:bodyPr/>
          <a:lstStyle/>
          <a:p>
            <a:r>
              <a:rPr lang="en-US" sz="1000" dirty="0"/>
              <a:t>On July 9th, 2019, we downloaded images from Twitter given the </a:t>
            </a:r>
            <a:r>
              <a:rPr lang="en-US" sz="1000"/>
              <a:t>hashtags #</a:t>
            </a:r>
            <a:r>
              <a:rPr lang="en-US" sz="1000" dirty="0" err="1"/>
              <a:t>TheBeatles</a:t>
            </a:r>
            <a:r>
              <a:rPr lang="en-US" sz="1000" dirty="0"/>
              <a:t> and #Beatles, and from the accounts  @</a:t>
            </a:r>
            <a:r>
              <a:rPr lang="en-US" sz="1000" dirty="0" err="1"/>
              <a:t>TheBeatles</a:t>
            </a:r>
            <a:r>
              <a:rPr lang="en-US" sz="1000" dirty="0"/>
              <a:t> and @</a:t>
            </a:r>
            <a:r>
              <a:rPr lang="en-US" sz="1000" dirty="0" err="1"/>
              <a:t>BeatleHeadlines</a:t>
            </a:r>
            <a:r>
              <a:rPr lang="en-US" sz="1000" dirty="0"/>
              <a:t>. In these images, we can observe many pictures of the famous English rock band `The Beatles' and its members (Paul McCartney, John Lennon, George Harrison and Ringo Starr) in many poses, facial expressions and with different ages. This dataset has 1266 images, 452 were removed because they were duplicated, and 2228 faces were detected.</a:t>
            </a:r>
          </a:p>
          <a:p>
            <a:r>
              <a:rPr lang="en-US" sz="1000" dirty="0"/>
              <a:t>On July 19th, 2019, we downloaded images from Twitter given the hashtags #Trump and #</a:t>
            </a:r>
            <a:r>
              <a:rPr lang="en-US" sz="1000" dirty="0" err="1"/>
              <a:t>DonaldTrump</a:t>
            </a:r>
            <a:r>
              <a:rPr lang="en-US" sz="1000" dirty="0"/>
              <a:t>. In those days, Trump suggested on Twitter that the legislators that ``originally came from countries whose governments are a complete and total catastrophe'' should ``go back'' to those ``totally broken and crime infested places’ (see https://</a:t>
            </a:r>
            <a:r>
              <a:rPr lang="en-US" sz="1000" dirty="0" err="1"/>
              <a:t>time.com</a:t>
            </a:r>
            <a:r>
              <a:rPr lang="en-US" sz="1000" dirty="0"/>
              <a:t>/5630316/trump-tweets-</a:t>
            </a:r>
            <a:r>
              <a:rPr lang="en-US" sz="1000" dirty="0" err="1"/>
              <a:t>ilhan</a:t>
            </a:r>
            <a:r>
              <a:rPr lang="en-US" sz="1000" dirty="0"/>
              <a:t>-</a:t>
            </a:r>
            <a:r>
              <a:rPr lang="en-US" sz="1000" dirty="0" err="1"/>
              <a:t>omar</a:t>
            </a:r>
            <a:r>
              <a:rPr lang="en-US" sz="1000" dirty="0"/>
              <a:t>-racist-conspiracies/. In the downloaded images, we can observe many reactions for and against the four mentioned Democratic congresswomen. This dataset has 494 images, 126 were removed because they were duplicated, and 677 faces were detected.</a:t>
            </a:r>
          </a:p>
          <a:p>
            <a:r>
              <a:rPr lang="en-US" sz="1000" dirty="0"/>
              <a:t>On July 18th, 2019, we downloaded from Flickr twelve different family albums of pictures taken by Sandra </a:t>
            </a:r>
            <a:r>
              <a:rPr lang="en-US" sz="1000" dirty="0" err="1"/>
              <a:t>Donoso</a:t>
            </a:r>
            <a:r>
              <a:rPr lang="en-US" sz="1000" dirty="0"/>
              <a:t> (username </a:t>
            </a:r>
            <a:r>
              <a:rPr lang="en-US" sz="1000" dirty="0" err="1"/>
              <a:t>sandrli</a:t>
            </a:r>
            <a:r>
              <a:rPr lang="en-US" sz="1000" dirty="0"/>
              <a:t> -https://</a:t>
            </a:r>
            <a:r>
              <a:rPr lang="en-US" sz="1000" dirty="0" err="1"/>
              <a:t>www.flickr.com</a:t>
            </a:r>
            <a:r>
              <a:rPr lang="en-US" sz="1000" dirty="0"/>
              <a:t>/photos/</a:t>
            </a:r>
            <a:r>
              <a:rPr lang="en-US" sz="1000" dirty="0" err="1"/>
              <a:t>sandreli</a:t>
            </a:r>
            <a:r>
              <a:rPr lang="en-US" sz="1000" dirty="0"/>
              <a:t>/albums. The pictures are licensed under a Creative Commons ``Attribution-</a:t>
            </a:r>
            <a:r>
              <a:rPr lang="en-US" sz="1000" dirty="0" err="1"/>
              <a:t>NonCommercial</a:t>
            </a:r>
            <a:r>
              <a:rPr lang="en-US" sz="1000" dirty="0"/>
              <a:t>-</a:t>
            </a:r>
            <a:r>
              <a:rPr lang="en-US" sz="1000" dirty="0" err="1"/>
              <a:t>NoDerivs</a:t>
            </a:r>
            <a:r>
              <a:rPr lang="en-US" sz="1000" dirty="0"/>
              <a:t> 2.0 Generic''. In these pictures, we can observe the members of the family in celebrations and visiting vacation places in the last 5 years. This dataset has 1478 images, and 2838 faces were detected.</a:t>
            </a:r>
          </a:p>
          <a:p>
            <a:r>
              <a:rPr lang="en-US" sz="1000" dirty="0"/>
              <a:t>On July 2nd, 2019, we downloaded from Flickr the album ``VBVBA RVC 2 2010'' of pictures taken by Bruce A </a:t>
            </a:r>
            <a:r>
              <a:rPr lang="en-US" sz="1000" dirty="0" err="1"/>
              <a:t>Stockwell</a:t>
            </a:r>
            <a:r>
              <a:rPr lang="en-US" sz="1000" dirty="0"/>
              <a:t> username bas68) https://</a:t>
            </a:r>
            <a:r>
              <a:rPr lang="en-US" sz="1000" dirty="0" err="1"/>
              <a:t>www.flickr.com</a:t>
            </a:r>
            <a:r>
              <a:rPr lang="en-US" sz="1000" dirty="0"/>
              <a:t>/photos/bas68/albums/72157624234584197. The pictures are licensed under a Creative Commons ``Attribution-</a:t>
            </a:r>
            <a:r>
              <a:rPr lang="en-US" sz="1000" dirty="0" err="1"/>
              <a:t>NonCommercial</a:t>
            </a:r>
            <a:r>
              <a:rPr lang="en-US" sz="1000" dirty="0"/>
              <a:t>-</a:t>
            </a:r>
            <a:r>
              <a:rPr lang="en-US" sz="1000" dirty="0" err="1"/>
              <a:t>NoDerivs</a:t>
            </a:r>
            <a:r>
              <a:rPr lang="en-US" sz="1000" dirty="0"/>
              <a:t> 2.0 Generic''. In these pictures, we observe pictures of different volleyball games played on April 2010 by teenage players.  This dataset has 1131 images, and 4550 faces were detected.</a:t>
            </a:r>
          </a:p>
          <a:p>
            <a:r>
              <a:rPr lang="en-US" sz="1000" dirty="0"/>
              <a:t>We downloaded the summaries done by </a:t>
            </a:r>
            <a:r>
              <a:rPr lang="en-US" sz="1000" dirty="0" err="1"/>
              <a:t>WatchMojo.com</a:t>
            </a:r>
            <a:r>
              <a:rPr lang="en-US" sz="1000" dirty="0"/>
              <a:t> of the ``Top 10 Most Memorable Movies of 199'' and </a:t>
            </a:r>
            <a:r>
              <a:rPr lang="en-US" sz="1000" dirty="0" err="1"/>
              <a:t>the``Top</a:t>
            </a:r>
            <a:r>
              <a:rPr lang="en-US" sz="1000" dirty="0"/>
              <a:t> 10 Movies of the 1990s'' (12 minutes each) </a:t>
            </a:r>
            <a:r>
              <a:rPr lang="en-US" sz="1000" dirty="0">
                <a:hlinkClick r:id="rId2"/>
              </a:rPr>
              <a:t>https://youtu.be/5GvBPtlb-Ms</a:t>
            </a:r>
            <a:r>
              <a:rPr lang="en-US" sz="1000" dirty="0"/>
              <a:t> https://</a:t>
            </a:r>
            <a:r>
              <a:rPr lang="en-US" sz="1000" dirty="0" err="1"/>
              <a:t>youtu.be</a:t>
            </a:r>
            <a:r>
              <a:rPr lang="en-US" sz="1000" dirty="0"/>
              <a:t>/dA-KcQ5BzUw and took one frame per second to build the set of images. In these images, we can observe movies like `Matrix', `Schindler List', `Pulp Fiction', `Ghost',</a:t>
            </a:r>
            <a:r>
              <a:rPr lang="en-US" sz="1000" dirty="0" err="1"/>
              <a:t>etc</a:t>
            </a:r>
            <a:r>
              <a:rPr lang="en-US" sz="1000" dirty="0"/>
              <a:t>.  This dataset has 1492 images, and 1449 faces were detected.</a:t>
            </a:r>
          </a:p>
          <a:p>
            <a:r>
              <a:rPr lang="en-US" sz="1000" dirty="0"/>
              <a:t>A dataset for student attendance system in crowded classrooms was built in \cite{mery2019student} with pictures taken in 25 sessions. The dataset contains pictures of a classroom with around 70 students\footnote{\tiny{https://</a:t>
            </a:r>
            <a:r>
              <a:rPr lang="en-US" sz="1000" dirty="0" err="1"/>
              <a:t>github.com</a:t>
            </a:r>
            <a:r>
              <a:rPr lang="en-US" sz="1000" dirty="0"/>
              <a:t>/</a:t>
            </a:r>
            <a:r>
              <a:rPr lang="en-US" sz="1000" dirty="0" err="1"/>
              <a:t>mackenney</a:t>
            </a:r>
            <a:r>
              <a:rPr lang="en-US" sz="1000" dirty="0"/>
              <a:t>/attendance-system-wacv19}.}. In each dataset, approx. 6 pictures have been taken per session. Very useful for this dataset is the metadata of the dates on which each picture was taken. With this information, it is possible to establish the attendance record of each student previously enrolled (an enrolled face image is available for all students).  This dataset has 153 images, and 5805 faces were detected.</a:t>
            </a:r>
          </a:p>
          <a:p>
            <a:endParaRPr lang="en-US" sz="1000" dirty="0"/>
          </a:p>
        </p:txBody>
      </p:sp>
    </p:spTree>
    <p:extLst>
      <p:ext uri="{BB962C8B-B14F-4D97-AF65-F5344CB8AC3E}">
        <p14:creationId xmlns:p14="http://schemas.microsoft.com/office/powerpoint/2010/main" val="113007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58F-7306-F741-8892-F709A4C0D8F0}"/>
              </a:ext>
            </a:extLst>
          </p:cNvPr>
          <p:cNvSpPr>
            <a:spLocks noGrp="1"/>
          </p:cNvSpPr>
          <p:nvPr>
            <p:ph type="title"/>
          </p:nvPr>
        </p:nvSpPr>
        <p:spPr/>
        <p:txBody>
          <a:bodyPr/>
          <a:lstStyle/>
          <a:p>
            <a:r>
              <a:rPr lang="en-US" dirty="0"/>
              <a:t>Facial Analysis</a:t>
            </a:r>
          </a:p>
        </p:txBody>
      </p:sp>
      <p:sp>
        <p:nvSpPr>
          <p:cNvPr id="3" name="Content Placeholder 2">
            <a:extLst>
              <a:ext uri="{FF2B5EF4-FFF2-40B4-BE49-F238E27FC236}">
                <a16:creationId xmlns:a16="http://schemas.microsoft.com/office/drawing/2014/main" id="{931D8A98-77A0-8948-B387-2F069D00E987}"/>
              </a:ext>
            </a:extLst>
          </p:cNvPr>
          <p:cNvSpPr>
            <a:spLocks noGrp="1"/>
          </p:cNvSpPr>
          <p:nvPr>
            <p:ph idx="1"/>
          </p:nvPr>
        </p:nvSpPr>
        <p:spPr>
          <a:xfrm>
            <a:off x="457200" y="1600200"/>
            <a:ext cx="8229600" cy="2698531"/>
          </a:xfrm>
        </p:spPr>
        <p:txBody>
          <a:bodyPr/>
          <a:lstStyle/>
          <a:p>
            <a:r>
              <a:rPr lang="en-US" dirty="0"/>
              <a:t>In face analysis, the task is to identify a subject appearing in an image as a unique individual and to extract facial attributes like age, gender, and expressions from the face image. </a:t>
            </a:r>
          </a:p>
        </p:txBody>
      </p:sp>
      <p:pic>
        <p:nvPicPr>
          <p:cNvPr id="4" name="Picture 3">
            <a:extLst>
              <a:ext uri="{FF2B5EF4-FFF2-40B4-BE49-F238E27FC236}">
                <a16:creationId xmlns:a16="http://schemas.microsoft.com/office/drawing/2014/main" id="{4D8DCADF-1D75-9149-A89F-EA749563E7F1}"/>
              </a:ext>
            </a:extLst>
          </p:cNvPr>
          <p:cNvPicPr>
            <a:picLocks noChangeAspect="1"/>
          </p:cNvPicPr>
          <p:nvPr/>
        </p:nvPicPr>
        <p:blipFill>
          <a:blip r:embed="rId2"/>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CD4BC93E-5390-BD44-9DC5-7DD92C760553}"/>
              </a:ext>
            </a:extLst>
          </p:cNvPr>
          <p:cNvPicPr>
            <a:picLocks noChangeAspect="1"/>
          </p:cNvPicPr>
          <p:nvPr/>
        </p:nvPicPr>
        <p:blipFill>
          <a:blip r:embed="rId3"/>
          <a:stretch>
            <a:fillRect/>
          </a:stretch>
        </p:blipFill>
        <p:spPr>
          <a:xfrm>
            <a:off x="1756811" y="4541108"/>
            <a:ext cx="1744675" cy="1744675"/>
          </a:xfrm>
          <a:prstGeom prst="rect">
            <a:avLst/>
          </a:prstGeom>
        </p:spPr>
      </p:pic>
      <p:grpSp>
        <p:nvGrpSpPr>
          <p:cNvPr id="11" name="Group 10">
            <a:extLst>
              <a:ext uri="{FF2B5EF4-FFF2-40B4-BE49-F238E27FC236}">
                <a16:creationId xmlns:a16="http://schemas.microsoft.com/office/drawing/2014/main" id="{B63C2485-82E8-0F42-B7B6-901EC618433E}"/>
              </a:ext>
            </a:extLst>
          </p:cNvPr>
          <p:cNvGrpSpPr/>
          <p:nvPr/>
        </p:nvGrpSpPr>
        <p:grpSpPr>
          <a:xfrm>
            <a:off x="2292537" y="4851037"/>
            <a:ext cx="2280745" cy="893379"/>
            <a:chOff x="2292537" y="4851037"/>
            <a:chExt cx="2280745" cy="893379"/>
          </a:xfrm>
        </p:grpSpPr>
        <p:sp>
          <p:nvSpPr>
            <p:cNvPr id="7" name="Rectangle 6">
              <a:extLst>
                <a:ext uri="{FF2B5EF4-FFF2-40B4-BE49-F238E27FC236}">
                  <a16:creationId xmlns:a16="http://schemas.microsoft.com/office/drawing/2014/main" id="{BA0BBF65-1A73-BA47-A13A-06D514322CAE}"/>
                </a:ext>
              </a:extLst>
            </p:cNvPr>
            <p:cNvSpPr/>
            <p:nvPr/>
          </p:nvSpPr>
          <p:spPr>
            <a:xfrm>
              <a:off x="2292537" y="4851037"/>
              <a:ext cx="683173" cy="8933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06DB7F7-90DB-6345-9533-EC0941502D9A}"/>
                </a:ext>
              </a:extLst>
            </p:cNvPr>
            <p:cNvCxnSpPr>
              <a:stCxn id="7" idx="3"/>
            </p:cNvCxnSpPr>
            <p:nvPr/>
          </p:nvCxnSpPr>
          <p:spPr>
            <a:xfrm>
              <a:off x="2975710" y="5297727"/>
              <a:ext cx="1597572" cy="5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DACC82A7-E738-D04B-9234-C31C2A32211F}"/>
              </a:ext>
            </a:extLst>
          </p:cNvPr>
          <p:cNvSpPr txBox="1"/>
          <p:nvPr/>
        </p:nvSpPr>
        <p:spPr>
          <a:xfrm>
            <a:off x="4638907" y="4538546"/>
            <a:ext cx="2265364" cy="1754326"/>
          </a:xfrm>
          <a:prstGeom prst="rect">
            <a:avLst/>
          </a:prstGeom>
          <a:solidFill>
            <a:schemeClr val="tx1"/>
          </a:solidFill>
        </p:spPr>
        <p:txBody>
          <a:bodyPr wrap="none" rtlCol="0">
            <a:spAutoFit/>
          </a:bodyPr>
          <a:lstStyle/>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Face detected</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Frontal face</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Woman</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Michell Obama</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54 years</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Happy</a:t>
            </a:r>
          </a:p>
        </p:txBody>
      </p:sp>
    </p:spTree>
    <p:extLst>
      <p:ext uri="{BB962C8B-B14F-4D97-AF65-F5344CB8AC3E}">
        <p14:creationId xmlns:p14="http://schemas.microsoft.com/office/powerpoint/2010/main" val="17843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447" y="344379"/>
            <a:ext cx="4030270" cy="584775"/>
          </a:xfrm>
          <a:prstGeom prst="rect">
            <a:avLst/>
          </a:prstGeom>
          <a:noFill/>
        </p:spPr>
        <p:txBody>
          <a:bodyPr wrap="none" rtlCol="0">
            <a:spAutoFit/>
          </a:bodyPr>
          <a:lstStyle/>
          <a:p>
            <a:r>
              <a:rPr lang="en-US" sz="3200" dirty="0">
                <a:latin typeface="Trebuchet MS"/>
                <a:cs typeface="Trebuchet MS"/>
              </a:rPr>
              <a:t>Deep Learning Model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7" y="1613647"/>
            <a:ext cx="7868698" cy="4314402"/>
          </a:xfrm>
          <a:prstGeom prst="rect">
            <a:avLst/>
          </a:prstGeom>
        </p:spPr>
      </p:pic>
      <p:sp>
        <p:nvSpPr>
          <p:cNvPr id="8" name="Rectangle 7"/>
          <p:cNvSpPr/>
          <p:nvPr/>
        </p:nvSpPr>
        <p:spPr>
          <a:xfrm>
            <a:off x="362136" y="5880456"/>
            <a:ext cx="806631" cy="646331"/>
          </a:xfrm>
          <a:prstGeom prst="rect">
            <a:avLst/>
          </a:prstGeom>
        </p:spPr>
        <p:txBody>
          <a:bodyPr wrap="none">
            <a:spAutoFit/>
          </a:bodyPr>
          <a:lstStyle/>
          <a:p>
            <a:r>
              <a:rPr lang="en-US" dirty="0">
                <a:latin typeface="Trebuchet MS"/>
                <a:cs typeface="Trebuchet MS"/>
              </a:rPr>
              <a:t>Input</a:t>
            </a:r>
          </a:p>
          <a:p>
            <a:r>
              <a:rPr lang="en-US" dirty="0">
                <a:latin typeface="Trebuchet MS"/>
                <a:cs typeface="Trebuchet MS"/>
              </a:rPr>
              <a:t>image</a:t>
            </a:r>
            <a:endParaRPr lang="en-US" dirty="0"/>
          </a:p>
        </p:txBody>
      </p:sp>
      <p:sp>
        <p:nvSpPr>
          <p:cNvPr id="9" name="Rectangle 8"/>
          <p:cNvSpPr/>
          <p:nvPr/>
        </p:nvSpPr>
        <p:spPr>
          <a:xfrm>
            <a:off x="3490819" y="5966211"/>
            <a:ext cx="846707" cy="369332"/>
          </a:xfrm>
          <a:prstGeom prst="rect">
            <a:avLst/>
          </a:prstGeom>
        </p:spPr>
        <p:txBody>
          <a:bodyPr wrap="none">
            <a:spAutoFit/>
          </a:bodyPr>
          <a:lstStyle/>
          <a:p>
            <a:r>
              <a:rPr lang="en-US" dirty="0">
                <a:latin typeface="Trebuchet MS"/>
                <a:cs typeface="Trebuchet MS"/>
              </a:rPr>
              <a:t>Layers</a:t>
            </a:r>
            <a:endParaRPr lang="en-US" dirty="0"/>
          </a:p>
        </p:txBody>
      </p:sp>
      <p:sp>
        <p:nvSpPr>
          <p:cNvPr id="10" name="Rectangle 9"/>
          <p:cNvSpPr/>
          <p:nvPr/>
        </p:nvSpPr>
        <p:spPr>
          <a:xfrm>
            <a:off x="6582311" y="4894299"/>
            <a:ext cx="2448106" cy="923330"/>
          </a:xfrm>
          <a:prstGeom prst="rect">
            <a:avLst/>
          </a:prstGeom>
        </p:spPr>
        <p:txBody>
          <a:bodyPr wrap="none">
            <a:spAutoFit/>
          </a:bodyPr>
          <a:lstStyle/>
          <a:p>
            <a:pPr algn="ctr"/>
            <a:r>
              <a:rPr lang="en-US" dirty="0">
                <a:latin typeface="Trebuchet MS"/>
                <a:cs typeface="Trebuchet MS"/>
              </a:rPr>
              <a:t>Data representation /</a:t>
            </a:r>
          </a:p>
          <a:p>
            <a:pPr algn="ctr"/>
            <a:r>
              <a:rPr lang="en-US" dirty="0">
                <a:latin typeface="Trebuchet MS"/>
              </a:rPr>
              <a:t>Classification /</a:t>
            </a:r>
          </a:p>
          <a:p>
            <a:pPr algn="ctr"/>
            <a:r>
              <a:rPr lang="en-US" dirty="0">
                <a:latin typeface="Trebuchet MS"/>
              </a:rPr>
              <a:t>Measurement</a:t>
            </a:r>
            <a:endParaRPr lang="en-US" dirty="0"/>
          </a:p>
        </p:txBody>
      </p:sp>
      <p:cxnSp>
        <p:nvCxnSpPr>
          <p:cNvPr id="11" name="Straight Arrow Connector 10"/>
          <p:cNvCxnSpPr/>
          <p:nvPr/>
        </p:nvCxnSpPr>
        <p:spPr>
          <a:xfrm>
            <a:off x="7343699" y="3662928"/>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438403" y="3787618"/>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439223" y="3985657"/>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338654" y="4155986"/>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434990" y="4326315"/>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344529" y="4227705"/>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45019" y="3896008"/>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383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447" y="344379"/>
            <a:ext cx="4770665" cy="584775"/>
          </a:xfrm>
          <a:prstGeom prst="rect">
            <a:avLst/>
          </a:prstGeom>
          <a:noFill/>
        </p:spPr>
        <p:txBody>
          <a:bodyPr wrap="none" rtlCol="0">
            <a:spAutoFit/>
          </a:bodyPr>
          <a:lstStyle/>
          <a:p>
            <a:r>
              <a:rPr lang="en-US" sz="3200" dirty="0">
                <a:latin typeface="Trebuchet MS"/>
                <a:cs typeface="Trebuchet MS"/>
              </a:rPr>
              <a:t>DEEP LEARNING: Training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2002260"/>
            <a:ext cx="5740400" cy="3569721"/>
          </a:xfrm>
          <a:prstGeom prst="rect">
            <a:avLst/>
          </a:prstGeom>
        </p:spPr>
      </p:pic>
      <p:sp>
        <p:nvSpPr>
          <p:cNvPr id="3" name="Right Arrow 2"/>
          <p:cNvSpPr/>
          <p:nvPr/>
        </p:nvSpPr>
        <p:spPr>
          <a:xfrm>
            <a:off x="7086600" y="3628370"/>
            <a:ext cx="406400" cy="317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47" y="1574799"/>
            <a:ext cx="1521055" cy="1748339"/>
          </a:xfrm>
          <a:prstGeom prst="rect">
            <a:avLst/>
          </a:prstGeom>
        </p:spPr>
      </p:pic>
      <p:pic>
        <p:nvPicPr>
          <p:cNvPr id="6" name="Picture 5"/>
          <p:cNvPicPr>
            <a:picLocks noChangeAspect="1"/>
          </p:cNvPicPr>
          <p:nvPr/>
        </p:nvPicPr>
        <p:blipFill>
          <a:blip r:embed="rId4"/>
          <a:stretch>
            <a:fillRect/>
          </a:stretch>
        </p:blipFill>
        <p:spPr>
          <a:xfrm>
            <a:off x="268247" y="3866351"/>
            <a:ext cx="1705630" cy="1705630"/>
          </a:xfrm>
          <a:prstGeom prst="rect">
            <a:avLst/>
          </a:prstGeom>
        </p:spPr>
      </p:pic>
      <p:sp>
        <p:nvSpPr>
          <p:cNvPr id="7" name="TextBox 6"/>
          <p:cNvSpPr txBox="1"/>
          <p:nvPr/>
        </p:nvSpPr>
        <p:spPr>
          <a:xfrm>
            <a:off x="293647" y="1205467"/>
            <a:ext cx="684803" cy="369332"/>
          </a:xfrm>
          <a:prstGeom prst="rect">
            <a:avLst/>
          </a:prstGeom>
          <a:noFill/>
        </p:spPr>
        <p:txBody>
          <a:bodyPr wrap="none" rtlCol="0">
            <a:spAutoFit/>
          </a:bodyPr>
          <a:lstStyle/>
          <a:p>
            <a:r>
              <a:rPr lang="en-US" dirty="0"/>
              <a:t>dogs</a:t>
            </a:r>
          </a:p>
        </p:txBody>
      </p:sp>
      <p:sp>
        <p:nvSpPr>
          <p:cNvPr id="9" name="TextBox 8"/>
          <p:cNvSpPr txBox="1"/>
          <p:nvPr/>
        </p:nvSpPr>
        <p:spPr>
          <a:xfrm>
            <a:off x="242847" y="3576538"/>
            <a:ext cx="607859" cy="369332"/>
          </a:xfrm>
          <a:prstGeom prst="rect">
            <a:avLst/>
          </a:prstGeom>
          <a:noFill/>
        </p:spPr>
        <p:txBody>
          <a:bodyPr wrap="none" rtlCol="0">
            <a:spAutoFit/>
          </a:bodyPr>
          <a:lstStyle/>
          <a:p>
            <a:r>
              <a:rPr lang="en-US" dirty="0"/>
              <a:t>cats</a:t>
            </a:r>
          </a:p>
        </p:txBody>
      </p:sp>
      <p:pic>
        <p:nvPicPr>
          <p:cNvPr id="10" name="Picture 9"/>
          <p:cNvPicPr>
            <a:picLocks/>
          </p:cNvPicPr>
          <p:nvPr/>
        </p:nvPicPr>
        <p:blipFill>
          <a:blip r:embed="rId5">
            <a:extLst>
              <a:ext uri="{28A0092B-C50C-407E-A947-70E740481C1C}">
                <a14:useLocalDpi xmlns:a14="http://schemas.microsoft.com/office/drawing/2010/main" val="0"/>
              </a:ext>
            </a:extLst>
          </a:blip>
          <a:stretch>
            <a:fillRect/>
          </a:stretch>
        </p:blipFill>
        <p:spPr>
          <a:xfrm>
            <a:off x="7802603" y="3866351"/>
            <a:ext cx="502920" cy="502920"/>
          </a:xfrm>
          <a:prstGeom prst="rect">
            <a:avLst/>
          </a:prstGeom>
        </p:spPr>
      </p:pic>
      <p:pic>
        <p:nvPicPr>
          <p:cNvPr id="11" name="Picture 10"/>
          <p:cNvPicPr>
            <a:picLocks/>
          </p:cNvPicPr>
          <p:nvPr/>
        </p:nvPicPr>
        <p:blipFill>
          <a:blip r:embed="rId6">
            <a:extLst>
              <a:ext uri="{28A0092B-C50C-407E-A947-70E740481C1C}">
                <a14:useLocalDpi xmlns:a14="http://schemas.microsoft.com/office/drawing/2010/main" val="0"/>
              </a:ext>
            </a:extLst>
          </a:blip>
          <a:stretch>
            <a:fillRect/>
          </a:stretch>
        </p:blipFill>
        <p:spPr>
          <a:xfrm>
            <a:off x="7802603" y="3247370"/>
            <a:ext cx="502920" cy="502920"/>
          </a:xfrm>
          <a:prstGeom prst="rect">
            <a:avLst/>
          </a:prstGeom>
        </p:spPr>
      </p:pic>
      <p:cxnSp>
        <p:nvCxnSpPr>
          <p:cNvPr id="13" name="Elbow Connector 12"/>
          <p:cNvCxnSpPr>
            <a:stCxn id="11" idx="0"/>
            <a:endCxn id="2" idx="0"/>
          </p:cNvCxnSpPr>
          <p:nvPr/>
        </p:nvCxnSpPr>
        <p:spPr>
          <a:xfrm rot="16200000" flipV="1">
            <a:off x="5512677" y="705983"/>
            <a:ext cx="1245110" cy="3837663"/>
          </a:xfrm>
          <a:prstGeom prst="bentConnector3">
            <a:avLst>
              <a:gd name="adj1" fmla="val 118360"/>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53047" y="1383877"/>
            <a:ext cx="787395" cy="369332"/>
          </a:xfrm>
          <a:prstGeom prst="rect">
            <a:avLst/>
          </a:prstGeom>
          <a:noFill/>
        </p:spPr>
        <p:txBody>
          <a:bodyPr wrap="none" rtlCol="0">
            <a:spAutoFit/>
          </a:bodyPr>
          <a:lstStyle/>
          <a:p>
            <a:r>
              <a:rPr lang="en-US"/>
              <a:t>errors</a:t>
            </a:r>
            <a:endParaRPr lang="en-US" dirty="0"/>
          </a:p>
        </p:txBody>
      </p:sp>
      <p:sp>
        <p:nvSpPr>
          <p:cNvPr id="16" name="TextBox 15"/>
          <p:cNvSpPr txBox="1"/>
          <p:nvPr/>
        </p:nvSpPr>
        <p:spPr>
          <a:xfrm>
            <a:off x="5296947" y="5831038"/>
            <a:ext cx="1992853" cy="369332"/>
          </a:xfrm>
          <a:prstGeom prst="rect">
            <a:avLst/>
          </a:prstGeom>
          <a:noFill/>
        </p:spPr>
        <p:txBody>
          <a:bodyPr wrap="none" rtlCol="0">
            <a:spAutoFit/>
          </a:bodyPr>
          <a:lstStyle/>
          <a:p>
            <a:r>
              <a:rPr lang="en-US"/>
              <a:t>Back-propagation</a:t>
            </a:r>
            <a:endParaRPr lang="en-US" dirty="0"/>
          </a:p>
        </p:txBody>
      </p:sp>
    </p:spTree>
    <p:extLst>
      <p:ext uri="{BB962C8B-B14F-4D97-AF65-F5344CB8AC3E}">
        <p14:creationId xmlns:p14="http://schemas.microsoft.com/office/powerpoint/2010/main" val="330259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FEAE-3174-6842-A923-41FB3BBC2055}"/>
              </a:ext>
            </a:extLst>
          </p:cNvPr>
          <p:cNvSpPr>
            <a:spLocks noGrp="1"/>
          </p:cNvSpPr>
          <p:nvPr>
            <p:ph type="title"/>
          </p:nvPr>
        </p:nvSpPr>
        <p:spPr/>
        <p:txBody>
          <a:bodyPr/>
          <a:lstStyle/>
          <a:p>
            <a:r>
              <a:rPr lang="en-US" dirty="0"/>
              <a:t>Face Recognition</a:t>
            </a:r>
          </a:p>
        </p:txBody>
      </p:sp>
      <p:pic>
        <p:nvPicPr>
          <p:cNvPr id="16" name="Picture 15">
            <a:extLst>
              <a:ext uri="{FF2B5EF4-FFF2-40B4-BE49-F238E27FC236}">
                <a16:creationId xmlns:a16="http://schemas.microsoft.com/office/drawing/2014/main" id="{CEBF01DD-C589-3E47-B07A-D6DE78134054}"/>
              </a:ext>
            </a:extLst>
          </p:cNvPr>
          <p:cNvPicPr>
            <a:picLocks noChangeAspect="1"/>
          </p:cNvPicPr>
          <p:nvPr/>
        </p:nvPicPr>
        <p:blipFill>
          <a:blip r:embed="rId2"/>
          <a:stretch>
            <a:fillRect/>
          </a:stretch>
        </p:blipFill>
        <p:spPr>
          <a:xfrm>
            <a:off x="144966" y="1786668"/>
            <a:ext cx="7304049" cy="1442840"/>
          </a:xfrm>
          <a:prstGeom prst="rect">
            <a:avLst/>
          </a:prstGeom>
        </p:spPr>
      </p:pic>
      <p:sp>
        <p:nvSpPr>
          <p:cNvPr id="17" name="TextBox 16">
            <a:extLst>
              <a:ext uri="{FF2B5EF4-FFF2-40B4-BE49-F238E27FC236}">
                <a16:creationId xmlns:a16="http://schemas.microsoft.com/office/drawing/2014/main" id="{3F469EF6-960F-FF44-81BA-8558F605F6C1}"/>
              </a:ext>
            </a:extLst>
          </p:cNvPr>
          <p:cNvSpPr txBox="1"/>
          <p:nvPr/>
        </p:nvSpPr>
        <p:spPr>
          <a:xfrm>
            <a:off x="73573" y="3689131"/>
            <a:ext cx="7152599" cy="369332"/>
          </a:xfrm>
          <a:prstGeom prst="rect">
            <a:avLst/>
          </a:prstGeom>
          <a:noFill/>
        </p:spPr>
        <p:txBody>
          <a:bodyPr wrap="none" rtlCol="0">
            <a:spAutoFit/>
          </a:bodyPr>
          <a:lstStyle/>
          <a:p>
            <a:r>
              <a:rPr lang="en-US" dirty="0"/>
              <a:t>Faces from same/different subjects have similar/different descriptors</a:t>
            </a:r>
          </a:p>
        </p:txBody>
      </p:sp>
      <p:pic>
        <p:nvPicPr>
          <p:cNvPr id="18" name="Picture 17">
            <a:extLst>
              <a:ext uri="{FF2B5EF4-FFF2-40B4-BE49-F238E27FC236}">
                <a16:creationId xmlns:a16="http://schemas.microsoft.com/office/drawing/2014/main" id="{C317919C-C4C0-4943-8D88-2C77EA0A80BE}"/>
              </a:ext>
            </a:extLst>
          </p:cNvPr>
          <p:cNvPicPr>
            <a:picLocks/>
          </p:cNvPicPr>
          <p:nvPr/>
        </p:nvPicPr>
        <p:blipFill>
          <a:blip r:embed="rId3"/>
          <a:stretch>
            <a:fillRect/>
          </a:stretch>
        </p:blipFill>
        <p:spPr>
          <a:xfrm>
            <a:off x="212681" y="4305532"/>
            <a:ext cx="1080000" cy="1080000"/>
          </a:xfrm>
          <a:prstGeom prst="rect">
            <a:avLst/>
          </a:prstGeom>
        </p:spPr>
      </p:pic>
      <p:pic>
        <p:nvPicPr>
          <p:cNvPr id="19" name="Picture 18">
            <a:extLst>
              <a:ext uri="{FF2B5EF4-FFF2-40B4-BE49-F238E27FC236}">
                <a16:creationId xmlns:a16="http://schemas.microsoft.com/office/drawing/2014/main" id="{651A7A03-E283-7D4B-BC65-5A49DF42267B}"/>
              </a:ext>
            </a:extLst>
          </p:cNvPr>
          <p:cNvPicPr>
            <a:picLocks/>
          </p:cNvPicPr>
          <p:nvPr/>
        </p:nvPicPr>
        <p:blipFill>
          <a:blip r:embed="rId4"/>
          <a:stretch>
            <a:fillRect/>
          </a:stretch>
        </p:blipFill>
        <p:spPr>
          <a:xfrm>
            <a:off x="192920" y="5575062"/>
            <a:ext cx="1080000" cy="1080000"/>
          </a:xfrm>
          <a:prstGeom prst="rect">
            <a:avLst/>
          </a:prstGeom>
        </p:spPr>
      </p:pic>
      <p:pic>
        <p:nvPicPr>
          <p:cNvPr id="20" name="Picture 19">
            <a:extLst>
              <a:ext uri="{FF2B5EF4-FFF2-40B4-BE49-F238E27FC236}">
                <a16:creationId xmlns:a16="http://schemas.microsoft.com/office/drawing/2014/main" id="{7C8015C5-00F2-664E-868F-5994EA5B7C24}"/>
              </a:ext>
            </a:extLst>
          </p:cNvPr>
          <p:cNvPicPr>
            <a:picLocks noChangeAspect="1"/>
          </p:cNvPicPr>
          <p:nvPr/>
        </p:nvPicPr>
        <p:blipFill>
          <a:blip r:embed="rId5"/>
          <a:stretch>
            <a:fillRect/>
          </a:stretch>
        </p:blipFill>
        <p:spPr>
          <a:xfrm>
            <a:off x="6249761" y="2086036"/>
            <a:ext cx="185902" cy="212459"/>
          </a:xfrm>
          <a:prstGeom prst="rect">
            <a:avLst/>
          </a:prstGeom>
        </p:spPr>
      </p:pic>
      <p:pic>
        <p:nvPicPr>
          <p:cNvPr id="21" name="Picture 20">
            <a:extLst>
              <a:ext uri="{FF2B5EF4-FFF2-40B4-BE49-F238E27FC236}">
                <a16:creationId xmlns:a16="http://schemas.microsoft.com/office/drawing/2014/main" id="{408BE782-1403-9348-A27B-0DFEC6F56CB8}"/>
              </a:ext>
            </a:extLst>
          </p:cNvPr>
          <p:cNvPicPr>
            <a:picLocks noChangeAspect="1"/>
          </p:cNvPicPr>
          <p:nvPr/>
        </p:nvPicPr>
        <p:blipFill>
          <a:blip r:embed="rId6"/>
          <a:stretch>
            <a:fillRect/>
          </a:stretch>
        </p:blipFill>
        <p:spPr>
          <a:xfrm>
            <a:off x="8034987" y="2281880"/>
            <a:ext cx="992245" cy="547194"/>
          </a:xfrm>
          <a:prstGeom prst="rect">
            <a:avLst/>
          </a:prstGeom>
        </p:spPr>
      </p:pic>
      <p:pic>
        <p:nvPicPr>
          <p:cNvPr id="22" name="Picture 21">
            <a:extLst>
              <a:ext uri="{FF2B5EF4-FFF2-40B4-BE49-F238E27FC236}">
                <a16:creationId xmlns:a16="http://schemas.microsoft.com/office/drawing/2014/main" id="{F10A272A-F96E-384D-8B93-F5634BE46A23}"/>
              </a:ext>
            </a:extLst>
          </p:cNvPr>
          <p:cNvPicPr>
            <a:picLocks noChangeAspect="1"/>
          </p:cNvPicPr>
          <p:nvPr/>
        </p:nvPicPr>
        <p:blipFill>
          <a:blip r:embed="rId7"/>
          <a:stretch>
            <a:fillRect/>
          </a:stretch>
        </p:blipFill>
        <p:spPr>
          <a:xfrm>
            <a:off x="3313471" y="4806951"/>
            <a:ext cx="419100" cy="292100"/>
          </a:xfrm>
          <a:prstGeom prst="rect">
            <a:avLst/>
          </a:prstGeom>
        </p:spPr>
      </p:pic>
      <p:sp>
        <p:nvSpPr>
          <p:cNvPr id="23" name="Rectangle 22">
            <a:extLst>
              <a:ext uri="{FF2B5EF4-FFF2-40B4-BE49-F238E27FC236}">
                <a16:creationId xmlns:a16="http://schemas.microsoft.com/office/drawing/2014/main" id="{9D11D8B1-EB5F-CF4D-B011-B789161CFBFF}"/>
              </a:ext>
            </a:extLst>
          </p:cNvPr>
          <p:cNvSpPr/>
          <p:nvPr/>
        </p:nvSpPr>
        <p:spPr>
          <a:xfrm>
            <a:off x="1886221" y="4607376"/>
            <a:ext cx="840828" cy="6201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FR</a:t>
            </a:r>
          </a:p>
        </p:txBody>
      </p:sp>
      <p:sp>
        <p:nvSpPr>
          <p:cNvPr id="27" name="Rectangle 26">
            <a:extLst>
              <a:ext uri="{FF2B5EF4-FFF2-40B4-BE49-F238E27FC236}">
                <a16:creationId xmlns:a16="http://schemas.microsoft.com/office/drawing/2014/main" id="{F35956C7-2EC9-0E44-B23F-0E3B6A20311C}"/>
              </a:ext>
            </a:extLst>
          </p:cNvPr>
          <p:cNvSpPr/>
          <p:nvPr/>
        </p:nvSpPr>
        <p:spPr>
          <a:xfrm>
            <a:off x="1837902" y="5841440"/>
            <a:ext cx="840828" cy="6201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FR</a:t>
            </a:r>
          </a:p>
        </p:txBody>
      </p:sp>
      <p:sp>
        <p:nvSpPr>
          <p:cNvPr id="29" name="Right Arrow 28">
            <a:extLst>
              <a:ext uri="{FF2B5EF4-FFF2-40B4-BE49-F238E27FC236}">
                <a16:creationId xmlns:a16="http://schemas.microsoft.com/office/drawing/2014/main" id="{A90E2018-844B-DB43-938D-D8BC76402C07}"/>
              </a:ext>
            </a:extLst>
          </p:cNvPr>
          <p:cNvSpPr/>
          <p:nvPr/>
        </p:nvSpPr>
        <p:spPr>
          <a:xfrm>
            <a:off x="1350980" y="4730271"/>
            <a:ext cx="406400" cy="317500"/>
          </a:xfrm>
          <a:prstGeom prst="rightArrow">
            <a:avLst/>
          </a:prstGeom>
          <a:solidFill>
            <a:srgbClr val="3B6FC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E33CACAE-EF46-6148-823D-5DA1698BC2E3}"/>
              </a:ext>
            </a:extLst>
          </p:cNvPr>
          <p:cNvSpPr/>
          <p:nvPr/>
        </p:nvSpPr>
        <p:spPr>
          <a:xfrm>
            <a:off x="1328678" y="5986594"/>
            <a:ext cx="406400" cy="317500"/>
          </a:xfrm>
          <a:prstGeom prst="rightArrow">
            <a:avLst/>
          </a:prstGeom>
          <a:solidFill>
            <a:srgbClr val="3B6FC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6F02A453-D2C8-CD43-97A2-FAD34A26B032}"/>
              </a:ext>
            </a:extLst>
          </p:cNvPr>
          <p:cNvSpPr/>
          <p:nvPr/>
        </p:nvSpPr>
        <p:spPr>
          <a:xfrm rot="16200000">
            <a:off x="7549376" y="2352909"/>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92C31F54-B6DD-3542-8B76-0B16E0A5604E}"/>
              </a:ext>
            </a:extLst>
          </p:cNvPr>
          <p:cNvSpPr/>
          <p:nvPr/>
        </p:nvSpPr>
        <p:spPr>
          <a:xfrm rot="16200000">
            <a:off x="2873297" y="474670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54BFFDDA-3A5F-034C-BF0A-E1A8C0DC3A4A}"/>
              </a:ext>
            </a:extLst>
          </p:cNvPr>
          <p:cNvSpPr/>
          <p:nvPr/>
        </p:nvSpPr>
        <p:spPr>
          <a:xfrm rot="16200000">
            <a:off x="2847278" y="5969622"/>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952D31E6-0AD5-CF49-B1F2-28B834667DFB}"/>
              </a:ext>
            </a:extLst>
          </p:cNvPr>
          <p:cNvPicPr>
            <a:picLocks noChangeAspect="1"/>
          </p:cNvPicPr>
          <p:nvPr/>
        </p:nvPicPr>
        <p:blipFill>
          <a:blip r:embed="rId8"/>
          <a:stretch>
            <a:fillRect/>
          </a:stretch>
        </p:blipFill>
        <p:spPr>
          <a:xfrm>
            <a:off x="3352490" y="6070755"/>
            <a:ext cx="431800" cy="292100"/>
          </a:xfrm>
          <a:prstGeom prst="rect">
            <a:avLst/>
          </a:prstGeom>
        </p:spPr>
      </p:pic>
      <p:sp>
        <p:nvSpPr>
          <p:cNvPr id="35" name="Oval 34">
            <a:extLst>
              <a:ext uri="{FF2B5EF4-FFF2-40B4-BE49-F238E27FC236}">
                <a16:creationId xmlns:a16="http://schemas.microsoft.com/office/drawing/2014/main" id="{0F5800A9-F716-BD4B-8715-23E96E4D42F9}"/>
              </a:ext>
            </a:extLst>
          </p:cNvPr>
          <p:cNvSpPr/>
          <p:nvPr/>
        </p:nvSpPr>
        <p:spPr>
          <a:xfrm>
            <a:off x="4270917" y="5486400"/>
            <a:ext cx="345688" cy="3456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67632BEE-AACA-AF4A-86AD-35A1572B16A5}"/>
              </a:ext>
            </a:extLst>
          </p:cNvPr>
          <p:cNvCxnSpPr>
            <a:cxnSpLocks/>
            <a:stCxn id="22" idx="3"/>
            <a:endCxn id="35" idx="1"/>
          </p:cNvCxnSpPr>
          <p:nvPr/>
        </p:nvCxnSpPr>
        <p:spPr>
          <a:xfrm>
            <a:off x="3732571" y="4953001"/>
            <a:ext cx="588971" cy="5840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FD43587-B6E2-D649-99FD-9E6202F0AF95}"/>
              </a:ext>
            </a:extLst>
          </p:cNvPr>
          <p:cNvCxnSpPr>
            <a:cxnSpLocks/>
            <a:endCxn id="35" idx="3"/>
          </p:cNvCxnSpPr>
          <p:nvPr/>
        </p:nvCxnSpPr>
        <p:spPr>
          <a:xfrm flipV="1">
            <a:off x="3858322" y="5781463"/>
            <a:ext cx="463220" cy="452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84A1DD8C-859C-DD4A-BBEF-86E068A61DB0}"/>
              </a:ext>
            </a:extLst>
          </p:cNvPr>
          <p:cNvPicPr>
            <a:picLocks noChangeAspect="1"/>
          </p:cNvPicPr>
          <p:nvPr/>
        </p:nvPicPr>
        <p:blipFill>
          <a:blip r:embed="rId9"/>
          <a:stretch>
            <a:fillRect/>
          </a:stretch>
        </p:blipFill>
        <p:spPr>
          <a:xfrm>
            <a:off x="5307976" y="5359089"/>
            <a:ext cx="1828800" cy="533400"/>
          </a:xfrm>
          <a:prstGeom prst="rect">
            <a:avLst/>
          </a:prstGeom>
        </p:spPr>
      </p:pic>
      <p:sp>
        <p:nvSpPr>
          <p:cNvPr id="44" name="TextBox 43">
            <a:extLst>
              <a:ext uri="{FF2B5EF4-FFF2-40B4-BE49-F238E27FC236}">
                <a16:creationId xmlns:a16="http://schemas.microsoft.com/office/drawing/2014/main" id="{524CE558-48B7-D443-8755-F81049F5DCB8}"/>
              </a:ext>
            </a:extLst>
          </p:cNvPr>
          <p:cNvSpPr txBox="1"/>
          <p:nvPr/>
        </p:nvSpPr>
        <p:spPr>
          <a:xfrm>
            <a:off x="7382107" y="5129561"/>
            <a:ext cx="1437253" cy="923330"/>
          </a:xfrm>
          <a:prstGeom prst="rect">
            <a:avLst/>
          </a:prstGeom>
          <a:noFill/>
        </p:spPr>
        <p:txBody>
          <a:bodyPr wrap="none" rtlCol="0">
            <a:spAutoFit/>
          </a:bodyPr>
          <a:lstStyle/>
          <a:p>
            <a:r>
              <a:rPr lang="en-US" dirty="0"/>
              <a:t>Yes: same</a:t>
            </a:r>
          </a:p>
          <a:p>
            <a:endParaRPr lang="en-US" dirty="0"/>
          </a:p>
          <a:p>
            <a:r>
              <a:rPr lang="en-US" dirty="0"/>
              <a:t>No: different</a:t>
            </a:r>
          </a:p>
        </p:txBody>
      </p:sp>
      <p:cxnSp>
        <p:nvCxnSpPr>
          <p:cNvPr id="45" name="Straight Arrow Connector 44">
            <a:extLst>
              <a:ext uri="{FF2B5EF4-FFF2-40B4-BE49-F238E27FC236}">
                <a16:creationId xmlns:a16="http://schemas.microsoft.com/office/drawing/2014/main" id="{49C2DE6A-5A17-DB43-8778-62F59467ED57}"/>
              </a:ext>
            </a:extLst>
          </p:cNvPr>
          <p:cNvCxnSpPr>
            <a:cxnSpLocks/>
          </p:cNvCxnSpPr>
          <p:nvPr/>
        </p:nvCxnSpPr>
        <p:spPr>
          <a:xfrm>
            <a:off x="4643254" y="5674113"/>
            <a:ext cx="63127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250DABDE-A78B-6848-BBD6-A717CC74EA56}"/>
              </a:ext>
            </a:extLst>
          </p:cNvPr>
          <p:cNvSpPr/>
          <p:nvPr/>
        </p:nvSpPr>
        <p:spPr>
          <a:xfrm>
            <a:off x="1984917" y="1739590"/>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6020312-89B4-A049-A32D-C874FBB1B227}"/>
              </a:ext>
            </a:extLst>
          </p:cNvPr>
          <p:cNvSpPr/>
          <p:nvPr/>
        </p:nvSpPr>
        <p:spPr>
          <a:xfrm>
            <a:off x="2360337" y="1903141"/>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AA85A98-FB9D-8D45-84FA-BAF4A9D86617}"/>
              </a:ext>
            </a:extLst>
          </p:cNvPr>
          <p:cNvSpPr/>
          <p:nvPr/>
        </p:nvSpPr>
        <p:spPr>
          <a:xfrm>
            <a:off x="2858424" y="1999786"/>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091CF95-F29C-B940-8BB3-EE725BC1F694}"/>
              </a:ext>
            </a:extLst>
          </p:cNvPr>
          <p:cNvSpPr/>
          <p:nvPr/>
        </p:nvSpPr>
        <p:spPr>
          <a:xfrm>
            <a:off x="3479174" y="2074129"/>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FE7C0A1-2FE7-C845-9655-E725742E195A}"/>
              </a:ext>
            </a:extLst>
          </p:cNvPr>
          <p:cNvSpPr/>
          <p:nvPr/>
        </p:nvSpPr>
        <p:spPr>
          <a:xfrm>
            <a:off x="4211436" y="2103867"/>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FA52692-821E-5C4C-90EF-6C357B1EA4D0}"/>
              </a:ext>
            </a:extLst>
          </p:cNvPr>
          <p:cNvSpPr/>
          <p:nvPr/>
        </p:nvSpPr>
        <p:spPr>
          <a:xfrm>
            <a:off x="4798734" y="2230243"/>
            <a:ext cx="1222926" cy="237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27F3FC7F-A5DA-0349-9000-03B7F41F4388}"/>
              </a:ext>
            </a:extLst>
          </p:cNvPr>
          <p:cNvSpPr/>
          <p:nvPr/>
        </p:nvSpPr>
        <p:spPr>
          <a:xfrm>
            <a:off x="1795345" y="1204332"/>
            <a:ext cx="5642517" cy="2230244"/>
          </a:xfrm>
          <a:prstGeom prst="roundRect">
            <a:avLst>
              <a:gd name="adj" fmla="val 51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7BBAF42-1A3E-1244-92AA-712948A8DFD5}"/>
              </a:ext>
            </a:extLst>
          </p:cNvPr>
          <p:cNvSpPr txBox="1"/>
          <p:nvPr/>
        </p:nvSpPr>
        <p:spPr>
          <a:xfrm>
            <a:off x="1817651" y="1293541"/>
            <a:ext cx="492443" cy="369332"/>
          </a:xfrm>
          <a:prstGeom prst="rect">
            <a:avLst/>
          </a:prstGeom>
          <a:noFill/>
        </p:spPr>
        <p:txBody>
          <a:bodyPr wrap="none" rtlCol="0">
            <a:spAutoFit/>
          </a:bodyPr>
          <a:lstStyle/>
          <a:p>
            <a:r>
              <a:rPr lang="en-US" dirty="0"/>
              <a:t>FR</a:t>
            </a:r>
          </a:p>
        </p:txBody>
      </p:sp>
    </p:spTree>
    <p:extLst>
      <p:ext uri="{BB962C8B-B14F-4D97-AF65-F5344CB8AC3E}">
        <p14:creationId xmlns:p14="http://schemas.microsoft.com/office/powerpoint/2010/main" val="21291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Facial Expressions</a:t>
            </a:r>
          </a:p>
        </p:txBody>
      </p:sp>
      <p:pic>
        <p:nvPicPr>
          <p:cNvPr id="5" name="Picture 4">
            <a:extLst>
              <a:ext uri="{FF2B5EF4-FFF2-40B4-BE49-F238E27FC236}">
                <a16:creationId xmlns:a16="http://schemas.microsoft.com/office/drawing/2014/main" id="{D63AD627-CD77-124C-B4A8-2AD59DE27509}"/>
              </a:ext>
            </a:extLst>
          </p:cNvPr>
          <p:cNvPicPr>
            <a:picLocks noChangeAspect="1"/>
          </p:cNvPicPr>
          <p:nvPr/>
        </p:nvPicPr>
        <p:blipFill>
          <a:blip r:embed="rId2"/>
          <a:stretch>
            <a:fillRect/>
          </a:stretch>
        </p:blipFill>
        <p:spPr>
          <a:xfrm>
            <a:off x="854460" y="1423793"/>
            <a:ext cx="5055685" cy="4927286"/>
          </a:xfrm>
          <a:prstGeom prst="rect">
            <a:avLst/>
          </a:prstGeom>
        </p:spPr>
      </p:pic>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5865542" y="5341434"/>
            <a:ext cx="2582758" cy="923330"/>
          </a:xfrm>
          <a:prstGeom prst="rect">
            <a:avLst/>
          </a:prstGeom>
          <a:noFill/>
        </p:spPr>
        <p:txBody>
          <a:bodyPr wrap="none" rtlCol="0">
            <a:spAutoFit/>
          </a:bodyPr>
          <a:lstStyle/>
          <a:p>
            <a:r>
              <a:rPr lang="en-US" dirty="0"/>
              <a:t>Dataset: </a:t>
            </a:r>
          </a:p>
          <a:p>
            <a:r>
              <a:rPr lang="en-US" dirty="0"/>
              <a:t>Faces with expressions</a:t>
            </a:r>
          </a:p>
          <a:p>
            <a:r>
              <a:rPr lang="en-US" dirty="0"/>
              <a:t>7-class problem</a:t>
            </a:r>
          </a:p>
        </p:txBody>
      </p:sp>
    </p:spTree>
    <p:extLst>
      <p:ext uri="{BB962C8B-B14F-4D97-AF65-F5344CB8AC3E}">
        <p14:creationId xmlns:p14="http://schemas.microsoft.com/office/powerpoint/2010/main" val="31550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Facial Expressions</a:t>
            </a:r>
          </a:p>
        </p:txBody>
      </p:sp>
      <p:pic>
        <p:nvPicPr>
          <p:cNvPr id="5" name="Picture 4">
            <a:extLst>
              <a:ext uri="{FF2B5EF4-FFF2-40B4-BE49-F238E27FC236}">
                <a16:creationId xmlns:a16="http://schemas.microsoft.com/office/drawing/2014/main" id="{D63AD627-CD77-124C-B4A8-2AD59DE27509}"/>
              </a:ext>
            </a:extLst>
          </p:cNvPr>
          <p:cNvPicPr>
            <a:picLocks noChangeAspect="1"/>
          </p:cNvPicPr>
          <p:nvPr/>
        </p:nvPicPr>
        <p:blipFill rotWithShape="1">
          <a:blip r:embed="rId2"/>
          <a:srcRect b="4325"/>
          <a:stretch/>
        </p:blipFill>
        <p:spPr>
          <a:xfrm>
            <a:off x="531076" y="1936750"/>
            <a:ext cx="2909875" cy="2713310"/>
          </a:xfrm>
          <a:prstGeom prst="rect">
            <a:avLst/>
          </a:prstGeom>
        </p:spPr>
      </p:pic>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3"/>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8" cy="923330"/>
          </a:xfrm>
          <a:prstGeom prst="rect">
            <a:avLst/>
          </a:prstGeom>
          <a:noFill/>
        </p:spPr>
        <p:txBody>
          <a:bodyPr wrap="none" rtlCol="0">
            <a:spAutoFit/>
          </a:bodyPr>
          <a:lstStyle/>
          <a:p>
            <a:pPr algn="ctr"/>
            <a:r>
              <a:rPr lang="en-US" dirty="0"/>
              <a:t>Output</a:t>
            </a:r>
          </a:p>
          <a:p>
            <a:pPr algn="ctr"/>
            <a:r>
              <a:rPr lang="en-US" dirty="0"/>
              <a:t>7-element</a:t>
            </a:r>
          </a:p>
          <a:p>
            <a:pPr algn="ctr"/>
            <a:r>
              <a:rPr lang="en-US" dirty="0"/>
              <a:t>vector</a:t>
            </a:r>
          </a:p>
        </p:txBody>
      </p:sp>
      <p:graphicFrame>
        <p:nvGraphicFramePr>
          <p:cNvPr id="4" name="Table 3">
            <a:extLst>
              <a:ext uri="{FF2B5EF4-FFF2-40B4-BE49-F238E27FC236}">
                <a16:creationId xmlns:a16="http://schemas.microsoft.com/office/drawing/2014/main" id="{E75C2CD0-93E9-E740-9532-5EC97EB29A88}"/>
              </a:ext>
            </a:extLst>
          </p:cNvPr>
          <p:cNvGraphicFramePr>
            <a:graphicFrameLocks noGrp="1"/>
          </p:cNvGraphicFramePr>
          <p:nvPr>
            <p:extLst>
              <p:ext uri="{D42A27DB-BD31-4B8C-83A1-F6EECF244321}">
                <p14:modId xmlns:p14="http://schemas.microsoft.com/office/powerpoint/2010/main" val="3103847477"/>
              </p:ext>
            </p:extLst>
          </p:nvPr>
        </p:nvGraphicFramePr>
        <p:xfrm>
          <a:off x="89210" y="5355683"/>
          <a:ext cx="8887522" cy="741680"/>
        </p:xfrm>
        <a:graphic>
          <a:graphicData uri="http://schemas.openxmlformats.org/drawingml/2006/table">
            <a:tbl>
              <a:tblPr firstRow="1" bandRow="1">
                <a:tableStyleId>{5C22544A-7EE6-4342-B048-85BDC9FD1C3A}</a:tableStyleId>
              </a:tblPr>
              <a:tblGrid>
                <a:gridCol w="1269646">
                  <a:extLst>
                    <a:ext uri="{9D8B030D-6E8A-4147-A177-3AD203B41FA5}">
                      <a16:colId xmlns:a16="http://schemas.microsoft.com/office/drawing/2014/main" val="3882262648"/>
                    </a:ext>
                  </a:extLst>
                </a:gridCol>
                <a:gridCol w="1269646">
                  <a:extLst>
                    <a:ext uri="{9D8B030D-6E8A-4147-A177-3AD203B41FA5}">
                      <a16:colId xmlns:a16="http://schemas.microsoft.com/office/drawing/2014/main" val="3438321647"/>
                    </a:ext>
                  </a:extLst>
                </a:gridCol>
                <a:gridCol w="1269646">
                  <a:extLst>
                    <a:ext uri="{9D8B030D-6E8A-4147-A177-3AD203B41FA5}">
                      <a16:colId xmlns:a16="http://schemas.microsoft.com/office/drawing/2014/main" val="1456878616"/>
                    </a:ext>
                  </a:extLst>
                </a:gridCol>
                <a:gridCol w="1269646">
                  <a:extLst>
                    <a:ext uri="{9D8B030D-6E8A-4147-A177-3AD203B41FA5}">
                      <a16:colId xmlns:a16="http://schemas.microsoft.com/office/drawing/2014/main" val="485767579"/>
                    </a:ext>
                  </a:extLst>
                </a:gridCol>
                <a:gridCol w="1269646">
                  <a:extLst>
                    <a:ext uri="{9D8B030D-6E8A-4147-A177-3AD203B41FA5}">
                      <a16:colId xmlns:a16="http://schemas.microsoft.com/office/drawing/2014/main" val="3563721401"/>
                    </a:ext>
                  </a:extLst>
                </a:gridCol>
                <a:gridCol w="1269646">
                  <a:extLst>
                    <a:ext uri="{9D8B030D-6E8A-4147-A177-3AD203B41FA5}">
                      <a16:colId xmlns:a16="http://schemas.microsoft.com/office/drawing/2014/main" val="2181405509"/>
                    </a:ext>
                  </a:extLst>
                </a:gridCol>
                <a:gridCol w="1269646">
                  <a:extLst>
                    <a:ext uri="{9D8B030D-6E8A-4147-A177-3AD203B41FA5}">
                      <a16:colId xmlns:a16="http://schemas.microsoft.com/office/drawing/2014/main" val="1340159413"/>
                    </a:ext>
                  </a:extLst>
                </a:gridCol>
              </a:tblGrid>
              <a:tr h="370840">
                <a:tc>
                  <a:txBody>
                    <a:bodyPr/>
                    <a:lstStyle/>
                    <a:p>
                      <a:pPr algn="ctr"/>
                      <a:r>
                        <a:rPr lang="en-US" dirty="0">
                          <a:solidFill>
                            <a:schemeClr val="tx2"/>
                          </a:solidFill>
                        </a:rPr>
                        <a:t>Angry</a:t>
                      </a:r>
                    </a:p>
                  </a:txBody>
                  <a:tcPr/>
                </a:tc>
                <a:tc>
                  <a:txBody>
                    <a:bodyPr/>
                    <a:lstStyle/>
                    <a:p>
                      <a:pPr algn="ctr"/>
                      <a:r>
                        <a:rPr lang="en-US" dirty="0">
                          <a:solidFill>
                            <a:schemeClr val="tx2"/>
                          </a:solidFill>
                        </a:rPr>
                        <a:t>Disgust</a:t>
                      </a:r>
                    </a:p>
                  </a:txBody>
                  <a:tcPr/>
                </a:tc>
                <a:tc>
                  <a:txBody>
                    <a:bodyPr/>
                    <a:lstStyle/>
                    <a:p>
                      <a:pPr algn="ctr"/>
                      <a:r>
                        <a:rPr lang="en-US" dirty="0">
                          <a:solidFill>
                            <a:schemeClr val="tx2"/>
                          </a:solidFill>
                        </a:rPr>
                        <a:t>Scared</a:t>
                      </a:r>
                    </a:p>
                  </a:txBody>
                  <a:tcPr/>
                </a:tc>
                <a:tc>
                  <a:txBody>
                    <a:bodyPr/>
                    <a:lstStyle/>
                    <a:p>
                      <a:pPr algn="ctr"/>
                      <a:r>
                        <a:rPr lang="en-US" dirty="0">
                          <a:solidFill>
                            <a:schemeClr val="tx2"/>
                          </a:solidFill>
                        </a:rPr>
                        <a:t>Happy</a:t>
                      </a:r>
                    </a:p>
                  </a:txBody>
                  <a:tcPr/>
                </a:tc>
                <a:tc>
                  <a:txBody>
                    <a:bodyPr/>
                    <a:lstStyle/>
                    <a:p>
                      <a:pPr algn="ctr"/>
                      <a:r>
                        <a:rPr lang="en-US" dirty="0">
                          <a:solidFill>
                            <a:schemeClr val="tx2"/>
                          </a:solidFill>
                        </a:rPr>
                        <a:t>Sad</a:t>
                      </a:r>
                    </a:p>
                  </a:txBody>
                  <a:tcPr/>
                </a:tc>
                <a:tc>
                  <a:txBody>
                    <a:bodyPr/>
                    <a:lstStyle/>
                    <a:p>
                      <a:pPr algn="ctr"/>
                      <a:r>
                        <a:rPr lang="en-US" dirty="0">
                          <a:solidFill>
                            <a:schemeClr val="tx2"/>
                          </a:solidFill>
                        </a:rPr>
                        <a:t>Surprised</a:t>
                      </a:r>
                    </a:p>
                  </a:txBody>
                  <a:tcPr/>
                </a:tc>
                <a:tc>
                  <a:txBody>
                    <a:bodyPr/>
                    <a:lstStyle/>
                    <a:p>
                      <a:pPr algn="ctr"/>
                      <a:r>
                        <a:rPr lang="en-US" dirty="0">
                          <a:solidFill>
                            <a:schemeClr val="tx2"/>
                          </a:solidFill>
                        </a:rPr>
                        <a:t>Neutral</a:t>
                      </a:r>
                    </a:p>
                  </a:txBody>
                  <a:tcPr/>
                </a:tc>
                <a:extLst>
                  <a:ext uri="{0D108BD9-81ED-4DB2-BD59-A6C34878D82A}">
                    <a16:rowId xmlns:a16="http://schemas.microsoft.com/office/drawing/2014/main" val="418654320"/>
                  </a:ext>
                </a:extLst>
              </a:tr>
              <a:tr h="370840">
                <a:tc>
                  <a:txBody>
                    <a:bodyPr/>
                    <a:lstStyle/>
                    <a:p>
                      <a:pPr algn="ctr"/>
                      <a:r>
                        <a:rPr lang="en-US" dirty="0"/>
                        <a:t>0.2161</a:t>
                      </a:r>
                    </a:p>
                  </a:txBody>
                  <a:tcPr/>
                </a:tc>
                <a:tc>
                  <a:txBody>
                    <a:bodyPr/>
                    <a:lstStyle/>
                    <a:p>
                      <a:pPr algn="ctr"/>
                      <a:r>
                        <a:rPr lang="en-US" dirty="0"/>
                        <a:t>0.2403</a:t>
                      </a:r>
                    </a:p>
                  </a:txBody>
                  <a:tcPr/>
                </a:tc>
                <a:tc>
                  <a:txBody>
                    <a:bodyPr/>
                    <a:lstStyle/>
                    <a:p>
                      <a:pPr algn="ctr"/>
                      <a:r>
                        <a:rPr lang="en-US" dirty="0"/>
                        <a:t>0.0337</a:t>
                      </a:r>
                    </a:p>
                  </a:txBody>
                  <a:tcPr/>
                </a:tc>
                <a:tc>
                  <a:txBody>
                    <a:bodyPr/>
                    <a:lstStyle/>
                    <a:p>
                      <a:pPr algn="ctr"/>
                      <a:r>
                        <a:rPr lang="en-US" dirty="0"/>
                        <a:t>0.2423</a:t>
                      </a:r>
                    </a:p>
                  </a:txBody>
                  <a:tcPr/>
                </a:tc>
                <a:tc>
                  <a:txBody>
                    <a:bodyPr/>
                    <a:lstStyle/>
                    <a:p>
                      <a:pPr algn="ctr"/>
                      <a:r>
                        <a:rPr lang="en-US" dirty="0"/>
                        <a:t>0.16780</a:t>
                      </a:r>
                    </a:p>
                  </a:txBody>
                  <a:tcPr/>
                </a:tc>
                <a:tc>
                  <a:txBody>
                    <a:bodyPr/>
                    <a:lstStyle/>
                    <a:p>
                      <a:pPr algn="ctr"/>
                      <a:r>
                        <a:rPr lang="en-US" dirty="0"/>
                        <a:t>0.0259</a:t>
                      </a:r>
                    </a:p>
                  </a:txBody>
                  <a:tcPr/>
                </a:tc>
                <a:tc>
                  <a:txBody>
                    <a:bodyPr/>
                    <a:lstStyle/>
                    <a:p>
                      <a:pPr algn="ctr"/>
                      <a:r>
                        <a:rPr lang="en-US" dirty="0"/>
                        <a:t>0.0739</a:t>
                      </a:r>
                    </a:p>
                  </a:txBody>
                  <a:tcPr/>
                </a:tc>
                <a:extLst>
                  <a:ext uri="{0D108BD9-81ED-4DB2-BD59-A6C34878D82A}">
                    <a16:rowId xmlns:a16="http://schemas.microsoft.com/office/drawing/2014/main" val="3039307931"/>
                  </a:ext>
                </a:extLst>
              </a:tr>
            </a:tbl>
          </a:graphicData>
        </a:graphic>
      </p:graphicFrame>
      <p:cxnSp>
        <p:nvCxnSpPr>
          <p:cNvPr id="9" name="Straight Arrow Connector 8">
            <a:extLst>
              <a:ext uri="{FF2B5EF4-FFF2-40B4-BE49-F238E27FC236}">
                <a16:creationId xmlns:a16="http://schemas.microsoft.com/office/drawing/2014/main" id="{978CD256-C64F-5D44-917F-9A3E1628B023}"/>
              </a:ext>
            </a:extLst>
          </p:cNvPr>
          <p:cNvCxnSpPr/>
          <p:nvPr/>
        </p:nvCxnSpPr>
        <p:spPr>
          <a:xfrm flipH="1">
            <a:off x="5731727" y="3869473"/>
            <a:ext cx="2364058" cy="124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800342F-C996-6D47-A6E5-EDCF10B59E30}"/>
              </a:ext>
            </a:extLst>
          </p:cNvPr>
          <p:cNvPicPr>
            <a:picLocks noChangeAspect="1"/>
          </p:cNvPicPr>
          <p:nvPr/>
        </p:nvPicPr>
        <p:blipFill>
          <a:blip r:embed="rId4"/>
          <a:stretch>
            <a:fillRect/>
          </a:stretch>
        </p:blipFill>
        <p:spPr>
          <a:xfrm>
            <a:off x="8080762" y="4086457"/>
            <a:ext cx="672945" cy="303719"/>
          </a:xfrm>
          <a:prstGeom prst="rect">
            <a:avLst/>
          </a:prstGeom>
        </p:spPr>
      </p:pic>
    </p:spTree>
    <p:extLst>
      <p:ext uri="{BB962C8B-B14F-4D97-AF65-F5344CB8AC3E}">
        <p14:creationId xmlns:p14="http://schemas.microsoft.com/office/powerpoint/2010/main" val="1662326841"/>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13392</TotalTime>
  <Words>473</Words>
  <Application>Microsoft Macintosh PowerPoint</Application>
  <PresentationFormat>On-screen Show (4:3)</PresentationFormat>
  <Paragraphs>195</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Ayuthaya</vt:lpstr>
      <vt:lpstr>Trebuchet MS</vt:lpstr>
      <vt:lpstr>Diseño predeterminado</vt:lpstr>
      <vt:lpstr>PowerPoint Presentation</vt:lpstr>
      <vt:lpstr>Motivation</vt:lpstr>
      <vt:lpstr>PowerPoint Presentation</vt:lpstr>
      <vt:lpstr>Facial Analysis</vt:lpstr>
      <vt:lpstr>PowerPoint Presentation</vt:lpstr>
      <vt:lpstr>PowerPoint Presentation</vt:lpstr>
      <vt:lpstr>Face Recognition</vt:lpstr>
      <vt:lpstr>Facial Expressions</vt:lpstr>
      <vt:lpstr>Facial Expressions</vt:lpstr>
      <vt:lpstr>Gender Recognition</vt:lpstr>
      <vt:lpstr>Gender Recognition</vt:lpstr>
      <vt:lpstr>Age Recognition</vt:lpstr>
      <vt:lpstr>Age Recognition</vt:lpstr>
      <vt:lpstr>Example</vt:lpstr>
      <vt:lpstr>Example</vt:lpstr>
      <vt:lpstr>PowerPoint Presentation</vt:lpstr>
      <vt:lpstr>Pose Estimation</vt:lpstr>
      <vt:lpstr>Landmarks</vt:lpstr>
      <vt:lpstr>Pose from Landmarks</vt:lpstr>
      <vt:lpstr>Location</vt:lpstr>
      <vt:lpstr>Face Clustering</vt:lpstr>
      <vt:lpstr>Face Clustering</vt:lpstr>
      <vt:lpstr>Face Clustering</vt:lpstr>
      <vt:lpstr>PowerPoint Presentation</vt:lpstr>
      <vt:lpstr>Data Cleaning</vt:lpstr>
      <vt:lpstr>Data Cleaning</vt:lpstr>
      <vt:lpstr>Co-occurrence</vt:lpstr>
      <vt:lpstr>Co-occurrence</vt:lpstr>
      <vt:lpstr>Co-occurrence</vt:lpstr>
      <vt:lpstr>Co-occurrence</vt:lpstr>
      <vt:lpstr>Co-occurrence</vt:lpstr>
      <vt:lpstr>Graph Representation</vt:lpstr>
      <vt:lpstr>Interactions</vt:lpstr>
      <vt:lpstr>Interactions</vt:lpstr>
      <vt:lpstr>Using of Metadata</vt:lpstr>
      <vt:lpstr>References</vt:lpstr>
    </vt:vector>
  </TitlesOfParts>
  <Company>Sony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mingo</dc:creator>
  <cp:lastModifiedBy>Domingo Mery</cp:lastModifiedBy>
  <cp:revision>105</cp:revision>
  <dcterms:created xsi:type="dcterms:W3CDTF">2010-05-25T21:48:43Z</dcterms:created>
  <dcterms:modified xsi:type="dcterms:W3CDTF">2019-09-30T14:19:30Z</dcterms:modified>
</cp:coreProperties>
</file>